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869" r:id="rId1"/>
  </p:sldMasterIdLst>
  <p:notesMasterIdLst>
    <p:notesMasterId r:id="rId6"/>
  </p:notesMasterIdLst>
  <p:handoutMasterIdLst>
    <p:handoutMasterId r:id="rId7"/>
  </p:handoutMasterIdLst>
  <p:sldIdLst>
    <p:sldId id="273" r:id="rId2"/>
    <p:sldId id="269" r:id="rId3"/>
    <p:sldId id="265" r:id="rId4"/>
    <p:sldId id="274" r:id="rId5"/>
  </p:sldIdLst>
  <p:sldSz cx="9906000" cy="6858000" type="A4"/>
  <p:notesSz cx="9872663" cy="6797675"/>
  <p:embeddedFontLst>
    <p:embeddedFont>
      <p:font typeface="華康香港標準楷書" panose="03000509000000000000" pitchFamily="65" charset="-120"/>
      <p:regular r:id="rId8"/>
    </p:embeddedFont>
    <p:embeddedFont>
      <p:font typeface="標楷體" panose="03000509000000000000" pitchFamily="65" charset="-120"/>
      <p:regular r:id="rId9"/>
    </p:embeddedFont>
  </p:embeddedFontLst>
  <p:defaultTextStyle>
    <a:defPPr>
      <a:defRPr lang="zh-H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14" userDrawn="1">
          <p15:clr>
            <a:srgbClr val="A4A3A4"/>
          </p15:clr>
        </p15:guide>
        <p15:guide id="3" orient="horz" pos="2142" userDrawn="1">
          <p15:clr>
            <a:srgbClr val="A4A3A4"/>
          </p15:clr>
        </p15:guide>
        <p15:guide id="4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h Yu" initials="FY" lastIdx="1" clrIdx="0">
    <p:extLst>
      <p:ext uri="{19B8F6BF-5375-455C-9EA6-DF929625EA0E}">
        <p15:presenceInfo xmlns:p15="http://schemas.microsoft.com/office/powerpoint/2012/main" userId="Fish Yu" providerId="None"/>
      </p:ext>
    </p:extLst>
  </p:cmAuthor>
  <p:cmAuthor id="2" name="初真 魚" initials="初真" lastIdx="1" clrIdx="1">
    <p:extLst>
      <p:ext uri="{19B8F6BF-5375-455C-9EA6-DF929625EA0E}">
        <p15:presenceInfo xmlns:p15="http://schemas.microsoft.com/office/powerpoint/2012/main" userId="0b0a7299fc6b5f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E1FFFF"/>
    <a:srgbClr val="C1FFE0"/>
    <a:srgbClr val="FFE5FF"/>
    <a:srgbClr val="FFCCFF"/>
    <a:srgbClr val="FF99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6EE24-8716-4792-8DFE-20C8599A3FAF}" v="29" dt="2025-07-24T08:17:21.118"/>
  </p1510:revLst>
</p1510:revInfo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3566" autoAdjust="0"/>
  </p:normalViewPr>
  <p:slideViewPr>
    <p:cSldViewPr>
      <p:cViewPr varScale="1">
        <p:scale>
          <a:sx n="77" d="100"/>
          <a:sy n="77" d="100"/>
        </p:scale>
        <p:origin x="1440" y="4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700" y="48"/>
      </p:cViewPr>
      <p:guideLst>
        <p:guide orient="horz" pos="2144"/>
        <p:guide pos="3114"/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7997" cy="339250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091" y="2"/>
            <a:ext cx="4277996" cy="339250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12E85BD4-7A3B-48B2-8409-D9B680903350}" type="datetimeFigureOut">
              <a:rPr lang="zh-HK" altLang="en-US"/>
              <a:pPr>
                <a:defRPr/>
              </a:pPr>
              <a:t>24/7/2025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56841"/>
            <a:ext cx="4277997" cy="339250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091" y="6456841"/>
            <a:ext cx="4277996" cy="339250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DEF0BD5-F62D-4206-85EC-CD6BA8FC3CE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309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7997" cy="339250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091" y="2"/>
            <a:ext cx="4277996" cy="339250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4D72A4EE-3DD0-465E-9D6E-68E276E4D134}" type="datetimeFigureOut">
              <a:rPr lang="zh-HK" altLang="en-US"/>
              <a:pPr>
                <a:defRPr/>
              </a:pPr>
              <a:t>24/7/2025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098800" y="511175"/>
            <a:ext cx="36750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pPr lvl="0"/>
            <a:endParaRPr lang="zh-HK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109" y="3229214"/>
            <a:ext cx="7898446" cy="3058002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  <a:endParaRPr lang="zh-HK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841"/>
            <a:ext cx="4277997" cy="339250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091" y="6456841"/>
            <a:ext cx="4277996" cy="339250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4F195DF-C9E9-4D39-9842-4A43CE450D7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92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195DF-C9E9-4D39-9842-4A43CE450D77}" type="slidenum">
              <a:rPr kumimoji="1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4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>
            <a:extLst>
              <a:ext uri="{FF2B5EF4-FFF2-40B4-BE49-F238E27FC236}">
                <a16:creationId xmlns:a16="http://schemas.microsoft.com/office/drawing/2014/main" id="{B18690C5-4755-4EFA-A23D-094C755E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vert="eaVert" lIns="73152" tIns="36576" rIns="73152" bIns="36576"/>
          <a:lstStyle>
            <a:lvl1pPr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kumimoji="0" lang="zh-TW" altLang="zh-TW" sz="220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FF483442-39BB-4CA1-834D-89735D81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vert="eaVert" lIns="73152" tIns="36576" rIns="73152" bIns="36576"/>
          <a:lstStyle>
            <a:lvl1pPr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731838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73183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kumimoji="0" lang="zh-TW" altLang="zh-TW" sz="2200"/>
          </a:p>
        </p:txBody>
      </p:sp>
    </p:spTree>
    <p:extLst>
      <p:ext uri="{BB962C8B-B14F-4D97-AF65-F5344CB8AC3E}">
        <p14:creationId xmlns:p14="http://schemas.microsoft.com/office/powerpoint/2010/main" val="389558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9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Arial" charset="0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3000">
          <a:solidFill>
            <a:schemeClr val="tx1"/>
          </a:solidFill>
          <a:latin typeface="Arial" charset="0"/>
          <a:ea typeface="+mn-ea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Arial" charset="0"/>
          <a:ea typeface="+mn-ea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Arial" charset="0"/>
          <a:ea typeface="+mn-ea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Arial" charset="0"/>
          <a:ea typeface="+mn-ea"/>
        </a:defRPr>
      </a:lvl5pPr>
      <a:lvl6pPr marL="2613025" indent="-239713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70225" indent="-239713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7425" indent="-239713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4625" indent="-239713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>
            <a:extLst>
              <a:ext uri="{FF2B5EF4-FFF2-40B4-BE49-F238E27FC236}">
                <a16:creationId xmlns:a16="http://schemas.microsoft.com/office/drawing/2014/main" id="{B09015C2-B4EC-A730-2CFA-67BDA6B77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382" y="298029"/>
            <a:ext cx="1977977" cy="63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 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</a:t>
            </a:r>
            <a:endParaRPr kumimoji="1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FD7D9918-0AEF-CDD8-B171-EFB9F5BB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416" y="764704"/>
            <a:ext cx="799834" cy="65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spcCol="180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	《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龍鬚糖與糖不甩</a:t>
            </a:r>
            <a:r>
              <a:rPr kumimoji="1" lang="en-US" altLang="zh-TW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》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	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38" name="Text Box 17">
            <a:extLst>
              <a:ext uri="{FF2B5EF4-FFF2-40B4-BE49-F238E27FC236}">
                <a16:creationId xmlns:a16="http://schemas.microsoft.com/office/drawing/2014/main" id="{A74748DA-8432-9AB2-54A4-E5774BF5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92" y="298029"/>
            <a:ext cx="1852880" cy="63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 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昨天，我和家人逛商場時，看見一個名叫「民間小吃」的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攤檔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，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售賣</a:t>
            </a:r>
            <a:r>
              <a:rPr kumimoji="1" lang="zh-TW" altLang="en-US" sz="27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傳統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特色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小吃｜｜龍鬚糖與糖不甩。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09F9B498-4D57-8CD7-A546-C50AFAAF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142" y="298029"/>
            <a:ext cx="2704010" cy="39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 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爸爸告訴我，龍鬚糖</a:t>
            </a:r>
            <a:endParaRPr lang="en-US" altLang="zh-TW" sz="2700" dirty="0">
              <a:solidFill>
                <a:srgbClr val="000000"/>
              </a:solidFill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marL="0" marR="0" lvl="0" indent="0" algn="di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原本叫「麵線糖」，因為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marL="0" marR="0" lvl="0" indent="0" algn="di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它是由一根根像龍鬚的糖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marL="0" marR="0" lvl="0" indent="0" algn="di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絲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包裹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而成，所以又稱為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marL="0" marR="0" lvl="0" indent="0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「龍鬚糖」。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690D093B-206B-8D3E-3567-8B44F7AD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12" y="298029"/>
            <a:ext cx="2704330" cy="63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 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龍鬚糖的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製作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方法十分特別，首先店員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熟練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地把白色的軟糖不停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搓揉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和拉開，使軟糖變成像頭髮一樣幼細的糖絲。然後包入芝麻碎、花生和白糖，最後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整齊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地放進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塑膠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盒，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包裝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妥當。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37438D5-5A8A-CBC7-C672-430BDFBED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54"/>
          <a:stretch>
            <a:fillRect/>
          </a:stretch>
        </p:blipFill>
        <p:spPr>
          <a:xfrm>
            <a:off x="3586006" y="4361550"/>
            <a:ext cx="2799549" cy="227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94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>
            <a:extLst>
              <a:ext uri="{FF2B5EF4-FFF2-40B4-BE49-F238E27FC236}">
                <a16:creationId xmlns:a16="http://schemas.microsoft.com/office/drawing/2014/main" id="{B09015C2-B4EC-A730-2CFA-67BDA6B77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382" y="298029"/>
            <a:ext cx="1977977" cy="63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 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  <a:p>
            <a:pPr marL="0" marR="0" lvl="0" indent="0" algn="just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  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</a:t>
            </a:r>
            <a:endParaRPr kumimoji="1" lang="zh-TW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45948B03-149B-5D08-D864-E9E3EEDD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136" y="298029"/>
            <a:ext cx="2704010" cy="63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 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過了不久，店員開始製作糖不甩。他先把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煮熟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的糯米粉糰</a:t>
            </a:r>
            <a:r>
              <a:rPr lang="zh-TW" altLang="en-US" sz="2700" dirty="0">
                <a:solidFill>
                  <a:srgbClr val="0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搓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成小丸子，然後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撒</a:t>
            </a:r>
            <a:r>
              <a:rPr lang="zh-TW" altLang="en-US" sz="2700" dirty="0">
                <a:solidFill>
                  <a:srgbClr val="0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滿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花生碎、糖和椰絲，再插上竹籤，方便食用。當店員把糖不甩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遞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到我的面前時，真是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香氣撲鼻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，令人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垂涎三尺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！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FFE06560-68B5-DBD1-3EFD-C620A1475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112" y="258345"/>
            <a:ext cx="1165384" cy="63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 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 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哥哥問我：「你喜歡吃龍鬚糖和糖不甩嗎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華康香港標準楷書" panose="03000509000000000000" pitchFamily="65" charset="-120"/>
              </a:rPr>
              <a:t>？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」我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立即</a:t>
            </a:r>
            <a:r>
              <a:rPr kumimoji="1" lang="zh-TW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回答：「當然喜歡！」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F2ED0A9F-D903-A2EF-A4FB-9D5E86A68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873" y="258345"/>
            <a:ext cx="1165447" cy="63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700" dirty="0">
                <a:solidFill>
                  <a:srgbClr val="0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    </a:t>
            </a:r>
            <a:r>
              <a:rPr lang="zh-TW" altLang="en-US" sz="2700" dirty="0">
                <a:solidFill>
                  <a:srgbClr val="0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這些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傳統</a:t>
            </a:r>
            <a:r>
              <a:rPr lang="zh-TW" altLang="en-US" sz="2700" dirty="0">
                <a:solidFill>
                  <a:srgbClr val="0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特色小食非常美味，我希望之後還有機會再次</a:t>
            </a:r>
            <a:r>
              <a:rPr lang="zh-TW" altLang="en-US" sz="2700" dirty="0">
                <a:highlight>
                  <a:srgbClr val="FFFF00"/>
                </a:highlight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品嚐</a:t>
            </a:r>
            <a:r>
              <a:rPr lang="zh-TW" altLang="en-US" sz="2700" dirty="0">
                <a:solidFill>
                  <a:srgbClr val="000000"/>
                </a:solidFill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。</a:t>
            </a:r>
            <a:endParaRPr kumimoji="1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華康香港標準楷書" panose="03000509000000000000" pitchFamily="65" charset="-120"/>
              <a:ea typeface="華康香港標準楷書" panose="03000509000000000000" pitchFamily="65" charset="-120"/>
              <a:cs typeface="華康香港標準楷書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098F452-2B23-5DC7-7414-0D3DDD3AB9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833" b="4346"/>
          <a:stretch>
            <a:fillRect/>
          </a:stretch>
        </p:blipFill>
        <p:spPr>
          <a:xfrm>
            <a:off x="608172" y="4604035"/>
            <a:ext cx="2387962" cy="203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7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5">
            <a:extLst>
              <a:ext uri="{FF2B5EF4-FFF2-40B4-BE49-F238E27FC236}">
                <a16:creationId xmlns:a16="http://schemas.microsoft.com/office/drawing/2014/main" id="{FABDDD7D-AB27-3ECC-11B9-F1E50AE7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01" y="693067"/>
            <a:ext cx="646331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zh-HK" sz="3000" dirty="0"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詞</a:t>
            </a:r>
            <a:r>
              <a:rPr kumimoji="0" lang="zh-TW" altLang="en-US" sz="3000" dirty="0"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語</a:t>
            </a:r>
            <a:r>
              <a:rPr kumimoji="0" lang="zh-TW" altLang="zh-HK" sz="3000" dirty="0"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認識</a:t>
            </a:r>
            <a:r>
              <a:rPr kumimoji="0" lang="zh-TW" altLang="zh-HK" sz="3000" dirty="0">
                <a:latin typeface="標楷體" pitchFamily="65" charset="-120"/>
                <a:ea typeface="標楷體" pitchFamily="65" charset="-120"/>
              </a:rPr>
              <a:t>：</a:t>
            </a:r>
            <a:endParaRPr kumimoji="0" lang="zh-HK" altLang="en-US" sz="30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A525F43-8934-4E53-553E-7F75C2910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42395"/>
              </p:ext>
            </p:extLst>
          </p:nvPr>
        </p:nvGraphicFramePr>
        <p:xfrm>
          <a:off x="1496616" y="476672"/>
          <a:ext cx="6264694" cy="6028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070">
                  <a:extLst>
                    <a:ext uri="{9D8B030D-6E8A-4147-A177-3AD203B41FA5}">
                      <a16:colId xmlns:a16="http://schemas.microsoft.com/office/drawing/2014/main" val="131868833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2568956869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4284778787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1882575120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3930885741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1213201270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3851219846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261742372"/>
                    </a:ext>
                  </a:extLst>
                </a:gridCol>
                <a:gridCol w="704078">
                  <a:extLst>
                    <a:ext uri="{9D8B030D-6E8A-4147-A177-3AD203B41FA5}">
                      <a16:colId xmlns:a16="http://schemas.microsoft.com/office/drawing/2014/main" val="3122340653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十七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noProof="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傳統</a:t>
                      </a:r>
                      <a:endParaRPr lang="zh-HK" altLang="en-US" sz="3000" kern="1200" noProof="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十五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noProof="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垂涎三尺</a:t>
                      </a:r>
                      <a:endParaRPr lang="zh-HK" altLang="en-US" sz="3000" kern="1200" noProof="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十三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noProof="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遞</a:t>
                      </a:r>
                      <a:endParaRPr lang="zh-HK" altLang="en-US" sz="3000" kern="1200" noProof="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十一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煮熟</a:t>
                      </a:r>
                      <a:endParaRPr lang="zh-HK" altLang="en-US" sz="3000" kern="120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九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塑膠</a:t>
                      </a:r>
                      <a:endParaRPr lang="zh-HK" altLang="en-US" sz="3000" kern="120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七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搓揉</a:t>
                      </a:r>
                      <a:endParaRPr lang="zh-HK" altLang="en-US" sz="3000" kern="120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五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製作</a:t>
                      </a:r>
                      <a:endParaRPr lang="zh-HK" altLang="en-US" sz="3000" kern="120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三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kumimoji="0" lang="zh-TW" altLang="en-US" sz="3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特色</a:t>
                      </a:r>
                      <a:endParaRPr kumimoji="0" lang="zh-HK" altLang="en-US" sz="3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一</a:t>
                      </a:r>
                      <a:r>
                        <a:rPr lang="zh-TW" altLang="en-US" sz="30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kumimoji="1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攤檔</a:t>
                      </a:r>
                      <a:endParaRPr lang="en-US" altLang="zh-TW" sz="3000" dirty="0"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extLst>
                  <a:ext uri="{0D108BD9-81ED-4DB2-BD59-A6C34878D82A}">
                    <a16:rowId xmlns:a16="http://schemas.microsoft.com/office/drawing/2014/main" val="2813738180"/>
                  </a:ext>
                </a:extLst>
              </a:tr>
              <a:tr h="3004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十八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品嚐</a:t>
                      </a:r>
                      <a:endParaRPr kumimoji="0" lang="zh-HK" alt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十六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noProof="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立即</a:t>
                      </a:r>
                      <a:endParaRPr lang="zh-HK" altLang="en-US" sz="3000" kern="1200" noProof="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十四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noProof="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香氣撲鼻</a:t>
                      </a:r>
                      <a:endParaRPr lang="zh-HK" altLang="en-US" sz="3000" kern="1200" noProof="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十二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撒</a:t>
                      </a:r>
                      <a:endParaRPr lang="zh-HK" altLang="en-US" sz="3000" kern="120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包裝</a:t>
                      </a:r>
                      <a:endParaRPr lang="zh-HK" altLang="en-US" sz="3000" kern="120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八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整齊</a:t>
                      </a:r>
                      <a:endParaRPr lang="zh-HK" altLang="en-US" sz="3000" kern="1200" dirty="0">
                        <a:solidFill>
                          <a:schemeClr val="tx1"/>
                        </a:solidFill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六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熟練</a:t>
                      </a:r>
                      <a:endParaRPr lang="zh-HK" altLang="en-US" sz="3000" dirty="0"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四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kumimoji="0" lang="zh-TW" altLang="en-US" sz="3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包裹</a:t>
                      </a:r>
                      <a:endParaRPr kumimoji="0" lang="zh-HK" altLang="en-US" sz="3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二</a:t>
                      </a:r>
                      <a:r>
                        <a:rPr lang="zh-TW" altLang="en-US" sz="30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香港標準楷書" panose="03000509000000000000" pitchFamily="65" charset="-120"/>
                        </a:rPr>
                        <a:t>、</a:t>
                      </a:r>
                      <a:r>
                        <a:rPr kumimoji="1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華康香港標準楷書" panose="03000509000000000000" pitchFamily="65" charset="-120"/>
                          <a:ea typeface="華康香港標準楷書" panose="03000509000000000000" pitchFamily="65" charset="-120"/>
                          <a:cs typeface="華康香港標準楷書" panose="03000509000000000000" pitchFamily="65" charset="-120"/>
                        </a:rPr>
                        <a:t>售賣</a:t>
                      </a:r>
                      <a:endParaRPr lang="zh-HK" altLang="en-US" sz="3000" u="sng" dirty="0">
                        <a:latin typeface="華康香港標準楷書" panose="03000509000000000000" pitchFamily="65" charset="-120"/>
                        <a:ea typeface="華康香港標準楷書" panose="03000509000000000000" pitchFamily="65" charset="-120"/>
                        <a:cs typeface="華康香港標準楷書" panose="03000509000000000000" pitchFamily="65" charset="-120"/>
                      </a:endParaRPr>
                    </a:p>
                  </a:txBody>
                  <a:tcPr vert="eaVert" anchor="ctr"/>
                </a:tc>
                <a:extLst>
                  <a:ext uri="{0D108BD9-81ED-4DB2-BD59-A6C34878D82A}">
                    <a16:rowId xmlns:a16="http://schemas.microsoft.com/office/drawing/2014/main" val="240349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7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9D65-3392-C833-AEC2-3CF5A3B10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5">
            <a:extLst>
              <a:ext uri="{FF2B5EF4-FFF2-40B4-BE49-F238E27FC236}">
                <a16:creationId xmlns:a16="http://schemas.microsoft.com/office/drawing/2014/main" id="{BC3E7ED4-C6A2-CC2C-6948-D4248CAC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48" y="332656"/>
            <a:ext cx="615553" cy="20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華康香港標準楷書" panose="03000509000000000000" pitchFamily="65" charset="-120"/>
              </a:rPr>
              <a:t>思考問題</a:t>
            </a:r>
            <a:r>
              <a:rPr kumimoji="0" lang="zh-TW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itchFamily="34" charset="0"/>
              <a:ea typeface="新細明體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E454ABA-9BDF-615B-DD09-EF4CFB43E17E}"/>
              </a:ext>
            </a:extLst>
          </p:cNvPr>
          <p:cNvSpPr txBox="1"/>
          <p:nvPr/>
        </p:nvSpPr>
        <p:spPr>
          <a:xfrm>
            <a:off x="7050310" y="332656"/>
            <a:ext cx="1104598" cy="619268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一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「我」看見「民間小吃」這個攤檔售</a:t>
            </a:r>
            <a:endParaRPr lang="en-US" altLang="zh-TW" sz="2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    </a:t>
            </a:r>
            <a:r>
              <a:rPr lang="en-US" altLang="zh-TW" sz="11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 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賣哪兩種特色小吃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HK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27AAD5-775B-4CF9-4F98-93828955BDFF}"/>
              </a:ext>
            </a:extLst>
          </p:cNvPr>
          <p:cNvSpPr txBox="1"/>
          <p:nvPr/>
        </p:nvSpPr>
        <p:spPr>
          <a:xfrm>
            <a:off x="4609461" y="332656"/>
            <a:ext cx="624466" cy="619268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三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製作龍鬚糖的步驟是怎樣的</a:t>
            </a:r>
            <a:r>
              <a:rPr kumimoji="1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endParaRPr lang="zh-HK" altLang="en-US" sz="2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734E64-8B0A-351A-4A80-7B438605D9E4}"/>
              </a:ext>
            </a:extLst>
          </p:cNvPr>
          <p:cNvSpPr txBox="1"/>
          <p:nvPr/>
        </p:nvSpPr>
        <p:spPr>
          <a:xfrm>
            <a:off x="5589819" y="332656"/>
            <a:ext cx="1104598" cy="619268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龍鬚糖的原名叫作甚麼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為甚麼它又</a:t>
            </a:r>
            <a:endParaRPr lang="en-US" altLang="zh-TW" sz="2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    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稱為「龍鬚糖」</a:t>
            </a:r>
            <a:r>
              <a:rPr kumimoji="1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endParaRPr lang="zh-HK" altLang="en-US" sz="2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2207A44-4D0D-252A-1D4F-0713B981C0BB}"/>
              </a:ext>
            </a:extLst>
          </p:cNvPr>
          <p:cNvSpPr txBox="1"/>
          <p:nvPr/>
        </p:nvSpPr>
        <p:spPr>
          <a:xfrm>
            <a:off x="3629103" y="332656"/>
            <a:ext cx="624466" cy="619268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四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製作糖不甩的步驟是怎樣的</a:t>
            </a:r>
            <a:r>
              <a:rPr kumimoji="1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endParaRPr lang="zh-HK" altLang="en-US" sz="2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5F185B4-C4B5-58B6-4D9C-0EDBE92307C5}"/>
              </a:ext>
            </a:extLst>
          </p:cNvPr>
          <p:cNvSpPr txBox="1"/>
          <p:nvPr/>
        </p:nvSpPr>
        <p:spPr>
          <a:xfrm>
            <a:off x="2648744" y="332656"/>
            <a:ext cx="624466" cy="6192688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五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1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香港標準楷書" panose="03000509000000000000" pitchFamily="65" charset="-120"/>
                <a:ea typeface="華康香港標準楷書" panose="03000509000000000000" pitchFamily="65" charset="-120"/>
                <a:cs typeface="+mn-cs"/>
              </a:rPr>
              <a:t>「我」喜歡</a:t>
            </a:r>
            <a:r>
              <a:rPr lang="zh-TW" altLang="en-US" sz="2600" dirty="0">
                <a:latin typeface="華康香港標準楷書" panose="03000509000000000000" pitchFamily="65" charset="-120"/>
                <a:ea typeface="華康香港標準楷書" panose="03000509000000000000" pitchFamily="65" charset="-120"/>
              </a:rPr>
              <a:t>這些傳統特色小食嗎</a:t>
            </a:r>
            <a:r>
              <a:rPr kumimoji="1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endParaRPr lang="zh-HK" altLang="en-US" sz="2600" dirty="0">
              <a:latin typeface="華康香港標準楷書" panose="03000509000000000000" pitchFamily="65" charset="-120"/>
              <a:ea typeface="華康香港標準楷書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4064287"/>
      </p:ext>
    </p:extLst>
  </p:cSld>
  <p:clrMapOvr>
    <a:masterClrMapping/>
  </p:clrMapOvr>
</p:sld>
</file>

<file path=ppt/theme/theme1.xml><?xml version="1.0" encoding="utf-8"?>
<a:theme xmlns:a="http://schemas.openxmlformats.org/drawingml/2006/main" name="7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預設簡報設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CD26CAFFBB60C45A23EB2CE6C9292DE" ma:contentTypeVersion="13" ma:contentTypeDescription="建立新的文件。" ma:contentTypeScope="" ma:versionID="32feb323701c6a59b0e40e5f8aad9868">
  <xsd:schema xmlns:xsd="http://www.w3.org/2001/XMLSchema" xmlns:xs="http://www.w3.org/2001/XMLSchema" xmlns:p="http://schemas.microsoft.com/office/2006/metadata/properties" xmlns:ns2="534d8f3a-5153-4802-b1fa-5c4ab9902e72" xmlns:ns3="6146ebe9-292d-41f9-a9d8-e1c4a7864450" targetNamespace="http://schemas.microsoft.com/office/2006/metadata/properties" ma:root="true" ma:fieldsID="0e575705aa2bbb0536b10eb23f7bb594" ns2:_="" ns3:_="">
    <xsd:import namespace="534d8f3a-5153-4802-b1fa-5c4ab9902e72"/>
    <xsd:import namespace="6146ebe9-292d-41f9-a9d8-e1c4a7864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d8f3a-5153-4802-b1fa-5c4ab9902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6ebe9-292d-41f9-a9d8-e1c4a786445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46d19ed-6340-4c9f-ad80-bf8faa94153d}" ma:internalName="TaxCatchAll" ma:showField="CatchAllData" ma:web="6146ebe9-292d-41f9-a9d8-e1c4a7864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d8f3a-5153-4802-b1fa-5c4ab9902e72">
      <Terms xmlns="http://schemas.microsoft.com/office/infopath/2007/PartnerControls"/>
    </lcf76f155ced4ddcb4097134ff3c332f>
    <TaxCatchAll xmlns="6146ebe9-292d-41f9-a9d8-e1c4a7864450" xsi:nil="true"/>
  </documentManagement>
</p:properties>
</file>

<file path=customXml/itemProps1.xml><?xml version="1.0" encoding="utf-8"?>
<ds:datastoreItem xmlns:ds="http://schemas.openxmlformats.org/officeDocument/2006/customXml" ds:itemID="{48554C34-EB8B-4B2A-96C0-C8C9E39E9370}"/>
</file>

<file path=customXml/itemProps2.xml><?xml version="1.0" encoding="utf-8"?>
<ds:datastoreItem xmlns:ds="http://schemas.openxmlformats.org/officeDocument/2006/customXml" ds:itemID="{F9382513-D4B4-4A18-B497-CBC854DD37B8}"/>
</file>

<file path=customXml/itemProps3.xml><?xml version="1.0" encoding="utf-8"?>
<ds:datastoreItem xmlns:ds="http://schemas.openxmlformats.org/officeDocument/2006/customXml" ds:itemID="{42B3AB74-F713-4487-B00B-85C80485FE0E}"/>
</file>

<file path=docProps/app.xml><?xml version="1.0" encoding="utf-8"?>
<Properties xmlns="http://schemas.openxmlformats.org/officeDocument/2006/extended-properties" xmlns:vt="http://schemas.openxmlformats.org/officeDocument/2006/docPropsVTypes">
  <Template>我</Template>
  <TotalTime>51861</TotalTime>
  <Words>402</Words>
  <PresentationFormat>A4 紙張 (210x297 公釐)</PresentationFormat>
  <Paragraphs>45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標楷體</vt:lpstr>
      <vt:lpstr>Calibri</vt:lpstr>
      <vt:lpstr>華康香港標準楷書</vt:lpstr>
      <vt:lpstr>Times New Roman</vt:lpstr>
      <vt:lpstr>Arial</vt:lpstr>
      <vt:lpstr>7_預設簡報設計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2024-02-27T06:23:43Z</cp:lastPrinted>
  <dcterms:created xsi:type="dcterms:W3CDTF">2013-09-10T04:31:35Z</dcterms:created>
  <dcterms:modified xsi:type="dcterms:W3CDTF">2025-07-24T08:24:48Z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0x0101003CD26CAFFBB60C45A23EB2CE6C9292DE</vt:lpwstr>
  </property>
</Properties>
</file>