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71" r:id="rId4"/>
    <p:sldId id="260" r:id="rId5"/>
    <p:sldId id="275" r:id="rId6"/>
    <p:sldId id="274" r:id="rId7"/>
    <p:sldId id="272" r:id="rId8"/>
    <p:sldId id="276" r:id="rId9"/>
    <p:sldId id="277" r:id="rId10"/>
    <p:sldId id="261" r:id="rId11"/>
    <p:sldId id="278" r:id="rId12"/>
    <p:sldId id="279" r:id="rId13"/>
    <p:sldId id="281" r:id="rId14"/>
    <p:sldId id="280" r:id="rId15"/>
    <p:sldId id="282" r:id="rId16"/>
    <p:sldId id="283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8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  <p:sldId id="305" r:id="rId39"/>
    <p:sldId id="308" r:id="rId40"/>
    <p:sldId id="309" r:id="rId41"/>
    <p:sldId id="311" r:id="rId42"/>
    <p:sldId id="310" r:id="rId43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2215F0C-6E6C-4C08-8347-F38735607C8B}">
          <p14:sldIdLst>
            <p14:sldId id="257"/>
            <p14:sldId id="258"/>
            <p14:sldId id="271"/>
            <p14:sldId id="260"/>
            <p14:sldId id="275"/>
            <p14:sldId id="274"/>
            <p14:sldId id="272"/>
            <p14:sldId id="276"/>
            <p14:sldId id="277"/>
            <p14:sldId id="261"/>
            <p14:sldId id="278"/>
            <p14:sldId id="279"/>
            <p14:sldId id="281"/>
            <p14:sldId id="280"/>
            <p14:sldId id="282"/>
            <p14:sldId id="283"/>
            <p14:sldId id="285"/>
            <p14:sldId id="286"/>
            <p14:sldId id="288"/>
            <p14:sldId id="289"/>
            <p14:sldId id="290"/>
          </p14:sldIdLst>
        </p14:section>
        <p14:section name="Untitled Section" id="{DD47D628-AC4F-45BB-B731-B649B234CEB7}">
          <p14:sldIdLst/>
        </p14:section>
        <p14:section name="Untitled Section" id="{14C43032-A82E-4C29-BA62-CA1DA5C2EBF1}">
          <p14:sldIdLst>
            <p14:sldId id="291"/>
            <p14:sldId id="292"/>
            <p14:sldId id="293"/>
            <p14:sldId id="294"/>
            <p14:sldId id="295"/>
            <p14:sldId id="296"/>
            <p14:sldId id="297"/>
            <p14:sldId id="28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5"/>
            <p14:sldId id="308"/>
            <p14:sldId id="309"/>
            <p14:sldId id="311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52E0B"/>
    <a:srgbClr val="AFF7FB"/>
    <a:srgbClr val="F8B380"/>
    <a:srgbClr val="83F3F9"/>
    <a:srgbClr val="83A8F9"/>
    <a:srgbClr val="86DBF6"/>
    <a:srgbClr val="D1EB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6" autoAdjust="0"/>
    <p:restoredTop sz="88355" autoAdjust="0"/>
  </p:normalViewPr>
  <p:slideViewPr>
    <p:cSldViewPr snapToGrid="0">
      <p:cViewPr varScale="1">
        <p:scale>
          <a:sx n="72" d="100"/>
          <a:sy n="72" d="100"/>
        </p:scale>
        <p:origin x="-6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F13AA-DCD8-498F-8440-72AD22F18D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B680C15A-2718-481C-A011-28B521AAC3DC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2">
                  <a:lumMod val="25000"/>
                </a:schemeClr>
              </a:solidFill>
            </a:rPr>
            <a:t>教學層面</a:t>
          </a:r>
          <a:endParaRPr lang="zh-HK" altLang="en-US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9FA75B37-5CE7-4DC9-BC3D-9E9249C567F5}" type="parTrans" cxnId="{BBDCC8B1-B55B-409D-B8E1-6F3A4ACAC339}">
      <dgm:prSet/>
      <dgm:spPr/>
      <dgm:t>
        <a:bodyPr/>
        <a:lstStyle/>
        <a:p>
          <a:endParaRPr lang="zh-HK" altLang="en-US"/>
        </a:p>
      </dgm:t>
    </dgm:pt>
    <dgm:pt modelId="{3F8A745F-9852-485D-8BE1-36ABE2614021}" type="sibTrans" cxnId="{BBDCC8B1-B55B-409D-B8E1-6F3A4ACAC339}">
      <dgm:prSet/>
      <dgm:spPr/>
      <dgm:t>
        <a:bodyPr/>
        <a:lstStyle/>
        <a:p>
          <a:endParaRPr lang="zh-HK" altLang="en-US"/>
        </a:p>
      </dgm:t>
    </dgm:pt>
    <dgm:pt modelId="{CE03EB3C-B2C0-47E9-AC13-D066A5E978F5}">
      <dgm:prSet phldrT="[文字]"/>
      <dgm:spPr/>
      <dgm:t>
        <a:bodyPr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rPr>
            <a:t>針對服務對象，實踐有效的教學策略，提升學習效益</a:t>
          </a:r>
          <a:endParaRPr lang="zh-HK" altLang="en-US" dirty="0"/>
        </a:p>
      </dgm:t>
    </dgm:pt>
    <dgm:pt modelId="{DD68D0DA-3B9C-4AE7-BE38-611A6282E553}" type="parTrans" cxnId="{80BD3862-3901-415E-88CD-837E372C7278}">
      <dgm:prSet/>
      <dgm:spPr/>
      <dgm:t>
        <a:bodyPr/>
        <a:lstStyle/>
        <a:p>
          <a:endParaRPr lang="zh-HK" altLang="en-US"/>
        </a:p>
      </dgm:t>
    </dgm:pt>
    <dgm:pt modelId="{ED87F442-8C5B-4B8C-B8C2-CEB8A7FBE12F}" type="sibTrans" cxnId="{80BD3862-3901-415E-88CD-837E372C7278}">
      <dgm:prSet/>
      <dgm:spPr/>
      <dgm:t>
        <a:bodyPr/>
        <a:lstStyle/>
        <a:p>
          <a:endParaRPr lang="zh-HK" altLang="en-US"/>
        </a:p>
      </dgm:t>
    </dgm:pt>
    <dgm:pt modelId="{0CAFB0F1-8A76-44AD-998D-D6B865F46BB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2">
                  <a:lumMod val="25000"/>
                </a:schemeClr>
              </a:solidFill>
            </a:rPr>
            <a:t>專業發展層面</a:t>
          </a:r>
          <a:endParaRPr lang="zh-HK" altLang="en-US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50E779B6-755D-4E81-B6FA-05E0A39B34CE}" type="parTrans" cxnId="{E4088994-BCFB-43BD-8746-F5FD73813E78}">
      <dgm:prSet/>
      <dgm:spPr/>
      <dgm:t>
        <a:bodyPr/>
        <a:lstStyle/>
        <a:p>
          <a:endParaRPr lang="zh-HK" altLang="en-US"/>
        </a:p>
      </dgm:t>
    </dgm:pt>
    <dgm:pt modelId="{EEA0FB50-82D7-4642-83F0-16F2A7849B57}" type="sibTrans" cxnId="{E4088994-BCFB-43BD-8746-F5FD73813E78}">
      <dgm:prSet/>
      <dgm:spPr/>
      <dgm:t>
        <a:bodyPr/>
        <a:lstStyle/>
        <a:p>
          <a:endParaRPr lang="zh-HK" altLang="en-US"/>
        </a:p>
      </dgm:t>
    </dgm:pt>
    <dgm:pt modelId="{FF75C158-D9D9-4A1B-BF1D-327C74433656}">
      <dgm:prSet phldrT="[文字]"/>
      <dgm:spPr/>
      <dgm:t>
        <a:bodyPr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rPr>
            <a:t>提升專業素質，拓寬特殊教育的視野</a:t>
          </a:r>
          <a:endParaRPr lang="zh-HK" altLang="en-US" dirty="0"/>
        </a:p>
      </dgm:t>
    </dgm:pt>
    <dgm:pt modelId="{B888A324-C931-4C99-8F77-0B6133782232}" type="parTrans" cxnId="{BF537A57-483B-4970-A1F2-AE5BA464D596}">
      <dgm:prSet/>
      <dgm:spPr/>
      <dgm:t>
        <a:bodyPr/>
        <a:lstStyle/>
        <a:p>
          <a:endParaRPr lang="zh-HK" altLang="en-US"/>
        </a:p>
      </dgm:t>
    </dgm:pt>
    <dgm:pt modelId="{6C9A621D-2E1E-4EBF-A1E8-BDC42FB88154}" type="sibTrans" cxnId="{BF537A57-483B-4970-A1F2-AE5BA464D596}">
      <dgm:prSet/>
      <dgm:spPr/>
      <dgm:t>
        <a:bodyPr/>
        <a:lstStyle/>
        <a:p>
          <a:endParaRPr lang="zh-HK" altLang="en-US"/>
        </a:p>
      </dgm:t>
    </dgm:pt>
    <dgm:pt modelId="{FBD64DDF-B3B4-4319-AC20-126AF7DDEB17}">
      <dgm:prSet phldrT="[文字]"/>
      <dgm:spPr/>
      <dgm:t>
        <a:bodyPr/>
        <a:lstStyle/>
        <a:p>
          <a:r>
            <a:rPr lang="zh-TW" altLang="en-US" dirty="0" smtClean="0"/>
            <a:t>發展專業學習社群</a:t>
          </a:r>
          <a:endParaRPr lang="zh-HK" altLang="en-US" dirty="0"/>
        </a:p>
      </dgm:t>
    </dgm:pt>
    <dgm:pt modelId="{23431CD6-9B6A-445E-B411-C0F2DE0982B3}" type="parTrans" cxnId="{A909BD08-8E6B-459F-8733-A1FEB9A7BD56}">
      <dgm:prSet/>
      <dgm:spPr/>
      <dgm:t>
        <a:bodyPr/>
        <a:lstStyle/>
        <a:p>
          <a:endParaRPr lang="zh-HK" altLang="en-US"/>
        </a:p>
      </dgm:t>
    </dgm:pt>
    <dgm:pt modelId="{8F34BCB7-2B51-47A3-A39B-CE2C7A213054}" type="sibTrans" cxnId="{A909BD08-8E6B-459F-8733-A1FEB9A7BD56}">
      <dgm:prSet/>
      <dgm:spPr/>
      <dgm:t>
        <a:bodyPr/>
        <a:lstStyle/>
        <a:p>
          <a:endParaRPr lang="zh-HK" altLang="en-US"/>
        </a:p>
      </dgm:t>
    </dgm:pt>
    <dgm:pt modelId="{D92C577D-1A51-4755-B58F-0931C0C2C247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2">
                  <a:lumMod val="25000"/>
                </a:schemeClr>
              </a:solidFill>
            </a:rPr>
            <a:t>業界層面</a:t>
          </a:r>
          <a:endParaRPr lang="zh-HK" altLang="en-US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9CC37562-DE98-4762-BAB8-3E2FF8985576}" type="parTrans" cxnId="{9387A497-8DDE-4774-B7E0-084E04CF246A}">
      <dgm:prSet/>
      <dgm:spPr/>
      <dgm:t>
        <a:bodyPr/>
        <a:lstStyle/>
        <a:p>
          <a:endParaRPr lang="zh-HK" altLang="en-US"/>
        </a:p>
      </dgm:t>
    </dgm:pt>
    <dgm:pt modelId="{0793CCED-5A01-4A0C-BC9B-96552CDA9D5F}" type="sibTrans" cxnId="{9387A497-8DDE-4774-B7E0-084E04CF246A}">
      <dgm:prSet/>
      <dgm:spPr/>
      <dgm:t>
        <a:bodyPr/>
        <a:lstStyle/>
        <a:p>
          <a:endParaRPr lang="zh-HK" altLang="en-US"/>
        </a:p>
      </dgm:t>
    </dgm:pt>
    <dgm:pt modelId="{0F5636A6-C51D-42F5-83BD-FD1125B8217F}">
      <dgm:prSet phldrT="[文字]"/>
      <dgm:spPr/>
      <dgm:t>
        <a:bodyPr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rPr>
            <a:t>推廣多元學習策略，尊重學生學習多元及多樣性</a:t>
          </a:r>
          <a:endParaRPr lang="zh-HK" altLang="en-US" dirty="0"/>
        </a:p>
      </dgm:t>
    </dgm:pt>
    <dgm:pt modelId="{5BEFE5DB-BAB0-4D86-A067-FAF5666192D9}" type="parTrans" cxnId="{8FC636E8-E8B8-46F1-A4BA-3EBED5275EAD}">
      <dgm:prSet/>
      <dgm:spPr/>
      <dgm:t>
        <a:bodyPr/>
        <a:lstStyle/>
        <a:p>
          <a:endParaRPr lang="zh-HK" altLang="en-US"/>
        </a:p>
      </dgm:t>
    </dgm:pt>
    <dgm:pt modelId="{81BBB30A-1EA8-49AD-9DB4-AF3C51EC0485}" type="sibTrans" cxnId="{8FC636E8-E8B8-46F1-A4BA-3EBED5275EAD}">
      <dgm:prSet/>
      <dgm:spPr/>
      <dgm:t>
        <a:bodyPr/>
        <a:lstStyle/>
        <a:p>
          <a:endParaRPr lang="zh-HK" altLang="en-US"/>
        </a:p>
      </dgm:t>
    </dgm:pt>
    <dgm:pt modelId="{44E6C769-3447-4A96-8409-51D8DABA4EB0}" type="pres">
      <dgm:prSet presAssocID="{C55F13AA-DCD8-498F-8440-72AD22F18D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8F3CAC3-0319-4351-82D2-344C9BD82A39}" type="pres">
      <dgm:prSet presAssocID="{B680C15A-2718-481C-A011-28B521AAC3DC}" presName="composite" presStyleCnt="0"/>
      <dgm:spPr/>
    </dgm:pt>
    <dgm:pt modelId="{B240A39F-657B-4247-B95B-E35D5E290D4E}" type="pres">
      <dgm:prSet presAssocID="{B680C15A-2718-481C-A011-28B521AAC3DC}" presName="parentText" presStyleLbl="alignNode1" presStyleIdx="0" presStyleCnt="3" custScaleX="220110" custLinFactNeighborX="2592" custLinFactNeighborY="-14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B9169B9-5309-4BAC-89D8-9A063A1692AD}" type="pres">
      <dgm:prSet presAssocID="{B680C15A-2718-481C-A011-28B521AAC3DC}" presName="descendantText" presStyleLbl="alignAcc1" presStyleIdx="0" presStyleCnt="3" custScaleX="72532" custScaleY="10000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4D9C676-E3E4-486D-B2CB-A1B87CF869D8}" type="pres">
      <dgm:prSet presAssocID="{3F8A745F-9852-485D-8BE1-36ABE2614021}" presName="sp" presStyleCnt="0"/>
      <dgm:spPr/>
    </dgm:pt>
    <dgm:pt modelId="{B6F13680-B94D-4F12-80DD-CFFA46831948}" type="pres">
      <dgm:prSet presAssocID="{0CAFB0F1-8A76-44AD-998D-D6B865F46BB9}" presName="composite" presStyleCnt="0"/>
      <dgm:spPr/>
    </dgm:pt>
    <dgm:pt modelId="{57097834-2B01-4EF3-BAE4-9DD05C2AC23B}" type="pres">
      <dgm:prSet presAssocID="{0CAFB0F1-8A76-44AD-998D-D6B865F46BB9}" presName="parentText" presStyleLbl="alignNode1" presStyleIdx="1" presStyleCnt="3" custScaleX="22097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A7ECF1B-01AC-4E70-9E4A-DB4D55BB1300}" type="pres">
      <dgm:prSet presAssocID="{0CAFB0F1-8A76-44AD-998D-D6B865F46BB9}" presName="descendantText" presStyleLbl="alignAcc1" presStyleIdx="1" presStyleCnt="3" custScaleX="7520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B2FDCC1-8742-4B6A-B9AE-5650A7A31832}" type="pres">
      <dgm:prSet presAssocID="{EEA0FB50-82D7-4642-83F0-16F2A7849B57}" presName="sp" presStyleCnt="0"/>
      <dgm:spPr/>
    </dgm:pt>
    <dgm:pt modelId="{A1A03FF4-7F50-4AF6-A296-ECAEBB991102}" type="pres">
      <dgm:prSet presAssocID="{D92C577D-1A51-4755-B58F-0931C0C2C247}" presName="composite" presStyleCnt="0"/>
      <dgm:spPr/>
    </dgm:pt>
    <dgm:pt modelId="{F30114FC-71BB-4769-B2F1-B4797B1D6F30}" type="pres">
      <dgm:prSet presAssocID="{D92C577D-1A51-4755-B58F-0931C0C2C247}" presName="parentText" presStyleLbl="alignNode1" presStyleIdx="2" presStyleCnt="3" custScaleX="219261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0928911-F47A-4577-8788-93355DDEC412}" type="pres">
      <dgm:prSet presAssocID="{D92C577D-1A51-4755-B58F-0931C0C2C247}" presName="descendantText" presStyleLbl="alignAcc1" presStyleIdx="2" presStyleCnt="3" custScaleX="7648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29A54948-89A4-4CD4-BFDB-8AE64147BBB5}" type="presOf" srcId="{FF75C158-D9D9-4A1B-BF1D-327C74433656}" destId="{DA7ECF1B-01AC-4E70-9E4A-DB4D55BB1300}" srcOrd="0" destOrd="0" presId="urn:microsoft.com/office/officeart/2005/8/layout/chevron2"/>
    <dgm:cxn modelId="{43B50F25-B787-4AB1-8E9C-EF8A018E7611}" type="presOf" srcId="{B680C15A-2718-481C-A011-28B521AAC3DC}" destId="{B240A39F-657B-4247-B95B-E35D5E290D4E}" srcOrd="0" destOrd="0" presId="urn:microsoft.com/office/officeart/2005/8/layout/chevron2"/>
    <dgm:cxn modelId="{A909BD08-8E6B-459F-8733-A1FEB9A7BD56}" srcId="{0CAFB0F1-8A76-44AD-998D-D6B865F46BB9}" destId="{FBD64DDF-B3B4-4319-AC20-126AF7DDEB17}" srcOrd="1" destOrd="0" parTransId="{23431CD6-9B6A-445E-B411-C0F2DE0982B3}" sibTransId="{8F34BCB7-2B51-47A3-A39B-CE2C7A213054}"/>
    <dgm:cxn modelId="{B0282E49-5E12-4908-86CB-0F2DE6264594}" type="presOf" srcId="{0F5636A6-C51D-42F5-83BD-FD1125B8217F}" destId="{70928911-F47A-4577-8788-93355DDEC412}" srcOrd="0" destOrd="0" presId="urn:microsoft.com/office/officeart/2005/8/layout/chevron2"/>
    <dgm:cxn modelId="{9387A497-8DDE-4774-B7E0-084E04CF246A}" srcId="{C55F13AA-DCD8-498F-8440-72AD22F18DBC}" destId="{D92C577D-1A51-4755-B58F-0931C0C2C247}" srcOrd="2" destOrd="0" parTransId="{9CC37562-DE98-4762-BAB8-3E2FF8985576}" sibTransId="{0793CCED-5A01-4A0C-BC9B-96552CDA9D5F}"/>
    <dgm:cxn modelId="{02865317-A634-4D2A-BD18-998C8B2E75FC}" type="presOf" srcId="{CE03EB3C-B2C0-47E9-AC13-D066A5E978F5}" destId="{CB9169B9-5309-4BAC-89D8-9A063A1692AD}" srcOrd="0" destOrd="0" presId="urn:microsoft.com/office/officeart/2005/8/layout/chevron2"/>
    <dgm:cxn modelId="{E4088994-BCFB-43BD-8746-F5FD73813E78}" srcId="{C55F13AA-DCD8-498F-8440-72AD22F18DBC}" destId="{0CAFB0F1-8A76-44AD-998D-D6B865F46BB9}" srcOrd="1" destOrd="0" parTransId="{50E779B6-755D-4E81-B6FA-05E0A39B34CE}" sibTransId="{EEA0FB50-82D7-4642-83F0-16F2A7849B57}"/>
    <dgm:cxn modelId="{8FC636E8-E8B8-46F1-A4BA-3EBED5275EAD}" srcId="{D92C577D-1A51-4755-B58F-0931C0C2C247}" destId="{0F5636A6-C51D-42F5-83BD-FD1125B8217F}" srcOrd="0" destOrd="0" parTransId="{5BEFE5DB-BAB0-4D86-A067-FAF5666192D9}" sibTransId="{81BBB30A-1EA8-49AD-9DB4-AF3C51EC0485}"/>
    <dgm:cxn modelId="{9FE616FF-8CEB-41A5-955F-E276CFB5692A}" type="presOf" srcId="{0CAFB0F1-8A76-44AD-998D-D6B865F46BB9}" destId="{57097834-2B01-4EF3-BAE4-9DD05C2AC23B}" srcOrd="0" destOrd="0" presId="urn:microsoft.com/office/officeart/2005/8/layout/chevron2"/>
    <dgm:cxn modelId="{BBDCC8B1-B55B-409D-B8E1-6F3A4ACAC339}" srcId="{C55F13AA-DCD8-498F-8440-72AD22F18DBC}" destId="{B680C15A-2718-481C-A011-28B521AAC3DC}" srcOrd="0" destOrd="0" parTransId="{9FA75B37-5CE7-4DC9-BC3D-9E9249C567F5}" sibTransId="{3F8A745F-9852-485D-8BE1-36ABE2614021}"/>
    <dgm:cxn modelId="{B51CEE20-4EF9-40CA-AD81-3FF0F4C69618}" type="presOf" srcId="{FBD64DDF-B3B4-4319-AC20-126AF7DDEB17}" destId="{DA7ECF1B-01AC-4E70-9E4A-DB4D55BB1300}" srcOrd="0" destOrd="1" presId="urn:microsoft.com/office/officeart/2005/8/layout/chevron2"/>
    <dgm:cxn modelId="{BF537A57-483B-4970-A1F2-AE5BA464D596}" srcId="{0CAFB0F1-8A76-44AD-998D-D6B865F46BB9}" destId="{FF75C158-D9D9-4A1B-BF1D-327C74433656}" srcOrd="0" destOrd="0" parTransId="{B888A324-C931-4C99-8F77-0B6133782232}" sibTransId="{6C9A621D-2E1E-4EBF-A1E8-BDC42FB88154}"/>
    <dgm:cxn modelId="{5A6E6760-2AB5-4BC4-8E0E-2DD74361D6AD}" type="presOf" srcId="{D92C577D-1A51-4755-B58F-0931C0C2C247}" destId="{F30114FC-71BB-4769-B2F1-B4797B1D6F30}" srcOrd="0" destOrd="0" presId="urn:microsoft.com/office/officeart/2005/8/layout/chevron2"/>
    <dgm:cxn modelId="{43DF47BB-3BF8-42FC-B9F5-ECB040FC9549}" type="presOf" srcId="{C55F13AA-DCD8-498F-8440-72AD22F18DBC}" destId="{44E6C769-3447-4A96-8409-51D8DABA4EB0}" srcOrd="0" destOrd="0" presId="urn:microsoft.com/office/officeart/2005/8/layout/chevron2"/>
    <dgm:cxn modelId="{80BD3862-3901-415E-88CD-837E372C7278}" srcId="{B680C15A-2718-481C-A011-28B521AAC3DC}" destId="{CE03EB3C-B2C0-47E9-AC13-D066A5E978F5}" srcOrd="0" destOrd="0" parTransId="{DD68D0DA-3B9C-4AE7-BE38-611A6282E553}" sibTransId="{ED87F442-8C5B-4B8C-B8C2-CEB8A7FBE12F}"/>
    <dgm:cxn modelId="{E45E70D9-27E8-4F13-BB9A-025047A56DF1}" type="presParOf" srcId="{44E6C769-3447-4A96-8409-51D8DABA4EB0}" destId="{48F3CAC3-0319-4351-82D2-344C9BD82A39}" srcOrd="0" destOrd="0" presId="urn:microsoft.com/office/officeart/2005/8/layout/chevron2"/>
    <dgm:cxn modelId="{F0763B0F-5C8E-4BB2-B9B5-1B275D475CF5}" type="presParOf" srcId="{48F3CAC3-0319-4351-82D2-344C9BD82A39}" destId="{B240A39F-657B-4247-B95B-E35D5E290D4E}" srcOrd="0" destOrd="0" presId="urn:microsoft.com/office/officeart/2005/8/layout/chevron2"/>
    <dgm:cxn modelId="{3D58EF15-C874-4B27-9FD6-0D9CDF1AC9C9}" type="presParOf" srcId="{48F3CAC3-0319-4351-82D2-344C9BD82A39}" destId="{CB9169B9-5309-4BAC-89D8-9A063A1692AD}" srcOrd="1" destOrd="0" presId="urn:microsoft.com/office/officeart/2005/8/layout/chevron2"/>
    <dgm:cxn modelId="{BB2AF24D-38C9-4177-8A3B-D9E945B8C78C}" type="presParOf" srcId="{44E6C769-3447-4A96-8409-51D8DABA4EB0}" destId="{E4D9C676-E3E4-486D-B2CB-A1B87CF869D8}" srcOrd="1" destOrd="0" presId="urn:microsoft.com/office/officeart/2005/8/layout/chevron2"/>
    <dgm:cxn modelId="{F5113A09-2651-4BD2-B180-8F21D8B99FA4}" type="presParOf" srcId="{44E6C769-3447-4A96-8409-51D8DABA4EB0}" destId="{B6F13680-B94D-4F12-80DD-CFFA46831948}" srcOrd="2" destOrd="0" presId="urn:microsoft.com/office/officeart/2005/8/layout/chevron2"/>
    <dgm:cxn modelId="{7893CC36-EF94-4A90-885F-647C1A81DCB8}" type="presParOf" srcId="{B6F13680-B94D-4F12-80DD-CFFA46831948}" destId="{57097834-2B01-4EF3-BAE4-9DD05C2AC23B}" srcOrd="0" destOrd="0" presId="urn:microsoft.com/office/officeart/2005/8/layout/chevron2"/>
    <dgm:cxn modelId="{661DE350-828B-41BC-BC5E-1324BEE4AAC5}" type="presParOf" srcId="{B6F13680-B94D-4F12-80DD-CFFA46831948}" destId="{DA7ECF1B-01AC-4E70-9E4A-DB4D55BB1300}" srcOrd="1" destOrd="0" presId="urn:microsoft.com/office/officeart/2005/8/layout/chevron2"/>
    <dgm:cxn modelId="{5299E213-DD53-47B1-85AC-819748F2E7C6}" type="presParOf" srcId="{44E6C769-3447-4A96-8409-51D8DABA4EB0}" destId="{AB2FDCC1-8742-4B6A-B9AE-5650A7A31832}" srcOrd="3" destOrd="0" presId="urn:microsoft.com/office/officeart/2005/8/layout/chevron2"/>
    <dgm:cxn modelId="{3F54E681-02DC-4B51-8AB7-0B538746FAE9}" type="presParOf" srcId="{44E6C769-3447-4A96-8409-51D8DABA4EB0}" destId="{A1A03FF4-7F50-4AF6-A296-ECAEBB991102}" srcOrd="4" destOrd="0" presId="urn:microsoft.com/office/officeart/2005/8/layout/chevron2"/>
    <dgm:cxn modelId="{BC6BCE94-CE6D-48FA-94DF-FA4BE621702A}" type="presParOf" srcId="{A1A03FF4-7F50-4AF6-A296-ECAEBB991102}" destId="{F30114FC-71BB-4769-B2F1-B4797B1D6F30}" srcOrd="0" destOrd="0" presId="urn:microsoft.com/office/officeart/2005/8/layout/chevron2"/>
    <dgm:cxn modelId="{951A3740-0BA7-41DB-80B5-046F0ECEDF72}" type="presParOf" srcId="{A1A03FF4-7F50-4AF6-A296-ECAEBB991102}" destId="{70928911-F47A-4577-8788-93355DDEC4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0A39F-657B-4247-B95B-E35D5E290D4E}">
      <dsp:nvSpPr>
        <dsp:cNvPr id="0" name=""/>
        <dsp:cNvSpPr/>
      </dsp:nvSpPr>
      <dsp:spPr>
        <a:xfrm rot="5400000">
          <a:off x="1077247" y="-384009"/>
          <a:ext cx="1420233" cy="2188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2">
                  <a:lumMod val="25000"/>
                </a:schemeClr>
              </a:solidFill>
            </a:rPr>
            <a:t>教學層面</a:t>
          </a:r>
          <a:endParaRPr lang="zh-HK" altLang="en-US" sz="2800" b="1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1077247" y="-384009"/>
        <a:ext cx="1420233" cy="2188253"/>
      </dsp:txXfrm>
    </dsp:sp>
    <dsp:sp modelId="{CB9169B9-5309-4BAC-89D8-9A063A1692AD}">
      <dsp:nvSpPr>
        <dsp:cNvPr id="0" name=""/>
        <dsp:cNvSpPr/>
      </dsp:nvSpPr>
      <dsp:spPr>
        <a:xfrm rot="5400000">
          <a:off x="5056974" y="-1900830"/>
          <a:ext cx="923637" cy="4729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rPr>
            <a:t>針對服務對象，實踐有效的教學策略，提升學習效益</a:t>
          </a:r>
          <a:endParaRPr lang="zh-HK" altLang="en-US" sz="1800" kern="1200" dirty="0"/>
        </a:p>
      </dsp:txBody>
      <dsp:txXfrm rot="5400000">
        <a:off x="5056974" y="-1900830"/>
        <a:ext cx="923637" cy="4729253"/>
      </dsp:txXfrm>
    </dsp:sp>
    <dsp:sp modelId="{57097834-2B01-4EF3-BAE4-9DD05C2AC23B}">
      <dsp:nvSpPr>
        <dsp:cNvPr id="0" name=""/>
        <dsp:cNvSpPr/>
      </dsp:nvSpPr>
      <dsp:spPr>
        <a:xfrm rot="5400000">
          <a:off x="1055758" y="837419"/>
          <a:ext cx="1420233" cy="2196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2">
                  <a:lumMod val="25000"/>
                </a:schemeClr>
              </a:solidFill>
            </a:rPr>
            <a:t>專業發展層面</a:t>
          </a:r>
          <a:endParaRPr lang="zh-HK" altLang="en-US" sz="2800" b="1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1055758" y="837419"/>
        <a:ext cx="1420233" cy="2196813"/>
      </dsp:txXfrm>
    </dsp:sp>
    <dsp:sp modelId="{DA7ECF1B-01AC-4E70-9E4A-DB4D55BB1300}">
      <dsp:nvSpPr>
        <dsp:cNvPr id="0" name=""/>
        <dsp:cNvSpPr/>
      </dsp:nvSpPr>
      <dsp:spPr>
        <a:xfrm rot="5400000">
          <a:off x="5181685" y="-854906"/>
          <a:ext cx="923152" cy="5084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rPr>
            <a:t>提升專業素質，拓寬特殊教育的視野</a:t>
          </a:r>
          <a:endParaRPr lang="zh-HK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發展專業學習社群</a:t>
          </a:r>
          <a:endParaRPr lang="zh-HK" altLang="en-US" sz="1800" kern="1200" dirty="0"/>
        </a:p>
      </dsp:txBody>
      <dsp:txXfrm rot="5400000">
        <a:off x="5181685" y="-854906"/>
        <a:ext cx="923152" cy="5084383"/>
      </dsp:txXfrm>
    </dsp:sp>
    <dsp:sp modelId="{F30114FC-71BB-4769-B2F1-B4797B1D6F30}">
      <dsp:nvSpPr>
        <dsp:cNvPr id="0" name=""/>
        <dsp:cNvSpPr/>
      </dsp:nvSpPr>
      <dsp:spPr>
        <a:xfrm rot="5400000">
          <a:off x="1047258" y="2069650"/>
          <a:ext cx="1420233" cy="2179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2">
                  <a:lumMod val="25000"/>
                </a:schemeClr>
              </a:solidFill>
            </a:rPr>
            <a:t>業界層面</a:t>
          </a:r>
          <a:endParaRPr lang="zh-HK" altLang="en-US" sz="2800" b="1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1047258" y="2069650"/>
        <a:ext cx="1420233" cy="2179813"/>
      </dsp:txXfrm>
    </dsp:sp>
    <dsp:sp modelId="{70928911-F47A-4577-8788-93355DDEC412}">
      <dsp:nvSpPr>
        <dsp:cNvPr id="0" name=""/>
        <dsp:cNvSpPr/>
      </dsp:nvSpPr>
      <dsp:spPr>
        <a:xfrm rot="5400000">
          <a:off x="5230807" y="281414"/>
          <a:ext cx="923152" cy="5259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rPr>
            <a:t>推廣多元學習策略，尊重學生學習多元及多樣性</a:t>
          </a:r>
          <a:endParaRPr lang="zh-HK" altLang="en-US" sz="1800" kern="1200" dirty="0"/>
        </a:p>
      </dsp:txBody>
      <dsp:txXfrm rot="5400000">
        <a:off x="5230807" y="281414"/>
        <a:ext cx="923152" cy="5259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2020/8/6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2020/8/6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16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1682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73883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687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42888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8839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1727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62166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72852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xmlns="" val="368670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7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2626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57727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62548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6870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44547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199581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75642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890757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59648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6501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766143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02681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663074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06895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717217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45436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64877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034366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97469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937352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3756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16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43950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7938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8050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1402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60713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47253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3825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19718" y="1752600"/>
            <a:ext cx="8010659" cy="1828800"/>
          </a:xfrm>
        </p:spPr>
        <p:txBody>
          <a:bodyPr rtlCol="0">
            <a:normAutofit fontScale="90000"/>
          </a:bodyPr>
          <a:lstStyle/>
          <a:p>
            <a:r>
              <a:rPr lang="zh-TW" altLang="zh-HK" dirty="0"/>
              <a:t>照顧學習多樣性—</a:t>
            </a:r>
            <a:r>
              <a:rPr lang="zh-TW" altLang="zh-HK" dirty="0" smtClean="0"/>
              <a:t>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HK" dirty="0" smtClean="0"/>
              <a:t>多元</a:t>
            </a:r>
            <a:r>
              <a:rPr lang="zh-TW" altLang="zh-HK" dirty="0"/>
              <a:t>學習策略的理念及設計 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特殊教育卓師工作室</a:t>
            </a:r>
            <a:endParaRPr lang="en-US" altLang="zh-TW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香港紅十字會瑪嘉烈戴麟趾學校 </a:t>
            </a:r>
            <a:endParaRPr lang="en-US" altLang="zh-TW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譚蘊華主任</a:t>
            </a:r>
            <a:endParaRPr lang="en-US" altLang="zh-TW" dirty="0" smtClean="0">
              <a:latin typeface="Salesforce Sans"/>
              <a:sym typeface="Salesforce Sans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>
                <a:latin typeface="Salesforce Sans"/>
                <a:sym typeface="Salesforce Sans"/>
              </a:rPr>
              <a:t>四</a:t>
            </a:r>
            <a:r>
              <a:rPr lang="en-US" altLang="zh-TW" dirty="0" smtClean="0">
                <a:latin typeface="Salesforce Sans"/>
                <a:sym typeface="Salesforce Sans"/>
              </a:rPr>
              <a:t>.</a:t>
            </a:r>
            <a:r>
              <a:rPr lang="zh-TW" altLang="en-US" dirty="0" smtClean="0">
                <a:latin typeface="Salesforce Sans"/>
                <a:sym typeface="Salesforce Sans"/>
              </a:rPr>
              <a:t>介紹</a:t>
            </a:r>
            <a:r>
              <a:rPr lang="zh-TW" altLang="en-US" dirty="0">
                <a:latin typeface="Salesforce Sans"/>
                <a:sym typeface="Salesforce Sans"/>
              </a:rPr>
              <a:t>多元學習活動庫的理念</a:t>
            </a:r>
            <a:endParaRPr lang="en-US" altLang="zh-TW" dirty="0">
              <a:latin typeface="Salesforce Sans"/>
              <a:sym typeface="Salesforce Sans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439396" cy="4187952"/>
          </a:xfrm>
        </p:spPr>
        <p:txBody>
          <a:bodyPr rtlCol="0"/>
          <a:lstStyle/>
          <a:p>
            <a:r>
              <a:rPr lang="zh-TW" altLang="en-US" dirty="0" smtClean="0">
                <a:sym typeface="Salesforce Sans"/>
              </a:rPr>
              <a:t>提供豐富的教學活動，讓</a:t>
            </a:r>
            <a:r>
              <a:rPr lang="zh-TW" altLang="en-US" dirty="0">
                <a:sym typeface="Salesforce Sans"/>
              </a:rPr>
              <a:t>老師</a:t>
            </a:r>
            <a:r>
              <a:rPr lang="zh-TW" altLang="en-US" dirty="0" smtClean="0">
                <a:sym typeface="Salesforce Sans"/>
              </a:rPr>
              <a:t>在</a:t>
            </a:r>
            <a:r>
              <a:rPr lang="zh-TW" altLang="en-US" dirty="0">
                <a:sym typeface="Salesforce Sans"/>
              </a:rPr>
              <a:t>課堂</a:t>
            </a:r>
            <a:r>
              <a:rPr lang="zh-TW" altLang="en-US" dirty="0" smtClean="0">
                <a:sym typeface="Salesforce Sans"/>
              </a:rPr>
              <a:t>中運用</a:t>
            </a:r>
            <a:endParaRPr lang="en-US" altLang="zh-TW" dirty="0" smtClean="0">
              <a:sym typeface="Salesforce Sans"/>
            </a:endParaRPr>
          </a:p>
          <a:p>
            <a:r>
              <a:rPr lang="zh-TW" altLang="en-US" dirty="0" smtClean="0">
                <a:sym typeface="Salesforce Sans"/>
              </a:rPr>
              <a:t>活動按學生智齡能力劃分級別，方便特教同工按學生智齡能力選取相關活動作參考</a:t>
            </a:r>
            <a:endParaRPr lang="en-US" altLang="zh-TW" dirty="0">
              <a:sym typeface="Salesforce Sans"/>
            </a:endParaRPr>
          </a:p>
          <a:p>
            <a:pPr rtl="0"/>
            <a:r>
              <a:rPr lang="zh-TW" altLang="en-US" dirty="0" smtClean="0">
                <a:sym typeface="Salesforce Sans"/>
              </a:rPr>
              <a:t>智齡０至</a:t>
            </a:r>
            <a:r>
              <a:rPr lang="en-US" altLang="zh-TW" dirty="0" smtClean="0">
                <a:sym typeface="Salesforce Sans"/>
              </a:rPr>
              <a:t>1.5</a:t>
            </a:r>
            <a:r>
              <a:rPr lang="zh-TW" altLang="en-US" dirty="0" smtClean="0">
                <a:sym typeface="Salesforce Sans"/>
              </a:rPr>
              <a:t>歲能力以多元感官學習為主</a:t>
            </a:r>
            <a:endParaRPr lang="en-US" altLang="zh-TW" dirty="0" smtClean="0">
              <a:sym typeface="Salesforce Sans"/>
            </a:endParaRPr>
          </a:p>
          <a:p>
            <a:pPr rtl="0"/>
            <a:r>
              <a:rPr lang="zh-TW" altLang="en-US" dirty="0" smtClean="0">
                <a:sym typeface="Salesforce Sans"/>
              </a:rPr>
              <a:t>智齡</a:t>
            </a:r>
            <a:r>
              <a:rPr lang="en-US" altLang="zh-TW" dirty="0" smtClean="0">
                <a:sym typeface="Salesforce Sans"/>
              </a:rPr>
              <a:t>2</a:t>
            </a:r>
            <a:r>
              <a:rPr lang="zh-TW" altLang="en-US" dirty="0" smtClean="0">
                <a:sym typeface="Salesforce Sans"/>
              </a:rPr>
              <a:t>至</a:t>
            </a:r>
            <a:r>
              <a:rPr lang="en-US" altLang="zh-TW" dirty="0" smtClean="0">
                <a:sym typeface="Salesforce Sans"/>
              </a:rPr>
              <a:t>5</a:t>
            </a:r>
            <a:r>
              <a:rPr lang="zh-TW" altLang="en-US" dirty="0" smtClean="0">
                <a:sym typeface="Salesforce Sans"/>
              </a:rPr>
              <a:t>歲活動設計兼容多元智能優勢</a:t>
            </a:r>
          </a:p>
          <a:p>
            <a:pPr rtl="0"/>
            <a:r>
              <a:rPr lang="zh-TW" altLang="en-US" dirty="0" smtClean="0">
                <a:sym typeface="Salesforce Sans"/>
              </a:rPr>
              <a:t>每個智齡能力級別共有</a:t>
            </a:r>
            <a:r>
              <a:rPr lang="en-US" altLang="zh-TW" dirty="0" smtClean="0">
                <a:sym typeface="Salesforce Sans"/>
              </a:rPr>
              <a:t>9</a:t>
            </a:r>
            <a:r>
              <a:rPr lang="zh-TW" altLang="en-US" dirty="0" smtClean="0">
                <a:sym typeface="Salesforce Sans"/>
              </a:rPr>
              <a:t>個學習活動</a:t>
            </a:r>
            <a:endParaRPr lang="en-US" altLang="zh-TW" dirty="0" smtClean="0">
              <a:sym typeface="Salesforce Sans"/>
            </a:endParaRPr>
          </a:p>
          <a:p>
            <a:r>
              <a:rPr lang="zh-TW" altLang="en-US" dirty="0" smtClean="0">
                <a:sym typeface="Salesforce Sans"/>
              </a:rPr>
              <a:t>學習活動清楚標示方法、注意事項、教具準備等資料</a:t>
            </a:r>
            <a:endParaRPr lang="zh-TW" altLang="en-US" dirty="0">
              <a:sym typeface="Salesforce San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69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1566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多元學習活動舉隅－適合智齡能力</a:t>
            </a:r>
            <a:r>
              <a:rPr lang="en-US" altLang="zh-TW" dirty="0" smtClean="0"/>
              <a:t>0-1.5</a:t>
            </a:r>
            <a:r>
              <a:rPr lang="zh-TW" altLang="en-US" dirty="0" smtClean="0"/>
              <a:t>歲的特教學生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83373" y="1622737"/>
            <a:ext cx="2643904" cy="464927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運用多元感官策略，善於利用不同物料製作教具，鼓勵及刺激學生的好奇心和與人溝通的動機</a:t>
            </a:r>
            <a:endParaRPr lang="en-US" altLang="zh-TW" dirty="0" smtClean="0"/>
          </a:p>
          <a:p>
            <a:r>
              <a:rPr lang="zh-TW" altLang="en-US" dirty="0" smtClean="0"/>
              <a:t>不同物料的特性，能刺激學習者的不同感官，提升學習者的動機，豐富學習經驗。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/>
          <a:srcRect l="18908" t="20267" r="24307" b="7994"/>
          <a:stretch/>
        </p:blipFill>
        <p:spPr>
          <a:xfrm>
            <a:off x="3744018" y="1326524"/>
            <a:ext cx="7379596" cy="5241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7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18381" t="22608" r="23566" b="7475"/>
          <a:stretch/>
        </p:blipFill>
        <p:spPr>
          <a:xfrm>
            <a:off x="1744436" y="536620"/>
            <a:ext cx="8983665" cy="60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橢圓形圖說文字 6"/>
          <p:cNvSpPr/>
          <p:nvPr/>
        </p:nvSpPr>
        <p:spPr>
          <a:xfrm>
            <a:off x="105736" y="1283595"/>
            <a:ext cx="1918952" cy="2294586"/>
          </a:xfrm>
          <a:prstGeom prst="wedgeEllipseCallout">
            <a:avLst>
              <a:gd name="adj1" fmla="val 69771"/>
              <a:gd name="adj2" fmla="val 2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 smtClean="0"/>
              <a:t>列出跟學生互動的方法、策略、試教的單元例子</a:t>
            </a:r>
            <a:r>
              <a:rPr lang="en-US" altLang="zh-TW" dirty="0" smtClean="0"/>
              <a:t>,</a:t>
            </a:r>
            <a:r>
              <a:rPr lang="zh-TW" altLang="en-US" dirty="0"/>
              <a:t>讓</a:t>
            </a:r>
            <a:r>
              <a:rPr lang="zh-TW" altLang="en-US" dirty="0" smtClean="0"/>
              <a:t>教師參考。</a:t>
            </a:r>
            <a:endParaRPr lang="zh-HK" altLang="en-US" dirty="0"/>
          </a:p>
        </p:txBody>
      </p:sp>
      <p:sp>
        <p:nvSpPr>
          <p:cNvPr id="8" name="直線圖說文字 1 7"/>
          <p:cNvSpPr/>
          <p:nvPr/>
        </p:nvSpPr>
        <p:spPr>
          <a:xfrm>
            <a:off x="10290220" y="1854559"/>
            <a:ext cx="1609859" cy="746974"/>
          </a:xfrm>
          <a:prstGeom prst="borderCallout1">
            <a:avLst>
              <a:gd name="adj1" fmla="val 18750"/>
              <a:gd name="adj2" fmla="val -8333"/>
              <a:gd name="adj3" fmla="val -3956"/>
              <a:gd name="adj4" fmla="val -90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教具參考</a:t>
            </a:r>
            <a:endParaRPr lang="zh-HK" alt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6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12464" t="17073" r="30600" b="14537"/>
          <a:stretch/>
        </p:blipFill>
        <p:spPr>
          <a:xfrm>
            <a:off x="2228044" y="394952"/>
            <a:ext cx="9156880" cy="618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27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97052" y="1384568"/>
            <a:ext cx="2626452" cy="441057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提供例子參考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HK" alt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33435" t="23011" r="18979" b="18670"/>
          <a:stretch/>
        </p:blipFill>
        <p:spPr>
          <a:xfrm>
            <a:off x="3849956" y="914399"/>
            <a:ext cx="7400637" cy="509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489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9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多元學習活動舉隅－適合智齡</a:t>
            </a:r>
            <a:r>
              <a:rPr lang="zh-TW" altLang="en-US" dirty="0" smtClean="0"/>
              <a:t>能力</a:t>
            </a:r>
            <a:r>
              <a:rPr lang="en-US" altLang="zh-TW" dirty="0" smtClean="0"/>
              <a:t>2-5</a:t>
            </a:r>
            <a:r>
              <a:rPr lang="zh-TW" altLang="en-US" dirty="0"/>
              <a:t>歲</a:t>
            </a:r>
            <a:r>
              <a:rPr lang="zh-TW" altLang="en-US" dirty="0" smtClean="0"/>
              <a:t>的特教學生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068946"/>
            <a:ext cx="9495464" cy="494463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活動庫使用</a:t>
            </a:r>
            <a:r>
              <a:rPr lang="zh-TW" altLang="en-US" dirty="0" smtClean="0"/>
              <a:t>須知：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"/>
          </p:nvPr>
        </p:nvSpPr>
        <p:spPr>
          <a:xfrm>
            <a:off x="1065211" y="1564874"/>
            <a:ext cx="9688647" cy="5016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活動</a:t>
            </a:r>
            <a:r>
              <a:rPr lang="zh-TW" altLang="en-US" sz="2000" dirty="0"/>
              <a:t>庫乃根據多元智能的理論及學生智齡而設計，為照顧學生</a:t>
            </a:r>
            <a:r>
              <a:rPr lang="zh-TW" altLang="en-US" sz="2000" dirty="0" smtClean="0"/>
              <a:t>學習多樣性的</a:t>
            </a:r>
            <a:r>
              <a:rPr lang="zh-TW" altLang="en-US" sz="2000" dirty="0"/>
              <a:t>教師提供有效的教學活動設計，從而鼓勵學生主動學習，並提供機會發展學生多元智能。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         有關學生學習智齡參考：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r>
              <a:rPr lang="zh-TW" altLang="en-US" sz="2000" dirty="0" smtClean="0"/>
              <a:t>每</a:t>
            </a:r>
            <a:r>
              <a:rPr lang="zh-TW" altLang="en-US" sz="2000" dirty="0"/>
              <a:t>個活動庫設計已按學生多元智能的學習風格設計教學點子，教師宜先採用本工作室提供的多元智能問卷，掌握學生的多元智能發展現況</a:t>
            </a:r>
            <a:r>
              <a:rPr lang="zh-TW" altLang="en-US" sz="2000" dirty="0" smtClean="0"/>
              <a:t>，然後再選取</a:t>
            </a:r>
            <a:r>
              <a:rPr lang="zh-TW" altLang="en-US" sz="2000" dirty="0"/>
              <a:t>合適的學習活動實踐</a:t>
            </a:r>
            <a:r>
              <a:rPr lang="zh-TW" altLang="en-US" sz="2000" dirty="0" smtClean="0"/>
              <a:t>，效果會更加理想。                                </a:t>
            </a:r>
            <a:r>
              <a:rPr lang="en-US" altLang="zh-TW" sz="2000" dirty="0" smtClean="0"/>
              <a:t>     </a:t>
            </a:r>
            <a:r>
              <a:rPr lang="en-US" altLang="zh-TW" sz="1600" dirty="0" smtClean="0"/>
              <a:t>《</a:t>
            </a:r>
            <a:r>
              <a:rPr lang="zh-TW" altLang="en-US" sz="1400" dirty="0"/>
              <a:t>多元學習活動庫</a:t>
            </a:r>
            <a:r>
              <a:rPr lang="en-US" altLang="zh-TW" sz="1400" dirty="0"/>
              <a:t>》</a:t>
            </a:r>
            <a:r>
              <a:rPr lang="zh-TW" altLang="en-US" sz="1400" dirty="0"/>
              <a:t>版權</a:t>
            </a:r>
            <a:r>
              <a:rPr lang="zh-TW" altLang="en-US" sz="1400" dirty="0" smtClean="0"/>
              <a:t>屬卓師</a:t>
            </a:r>
            <a:r>
              <a:rPr lang="zh-TW" altLang="en-US" sz="1400" dirty="0"/>
              <a:t>工作室所有，請勿轉載。</a:t>
            </a:r>
            <a:endParaRPr lang="en-US" altLang="zh-TW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2070944"/>
              </p:ext>
            </p:extLst>
          </p:nvPr>
        </p:nvGraphicFramePr>
        <p:xfrm>
          <a:off x="4934654" y="2453833"/>
          <a:ext cx="1755514" cy="249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033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級別</a:t>
                      </a:r>
                      <a:endParaRPr lang="zh-HK" altLang="en-US" sz="1200" dirty="0"/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智齡</a:t>
                      </a:r>
                      <a:endParaRPr lang="zh-HK" altLang="en-US" sz="1200" dirty="0"/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770">
                <a:tc>
                  <a:txBody>
                    <a:bodyPr/>
                    <a:lstStyle/>
                    <a:p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zh-HK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歲</a:t>
                      </a:r>
                      <a:endParaRPr lang="zh-HK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770">
                <a:tc>
                  <a:txBody>
                    <a:bodyPr/>
                    <a:lstStyle/>
                    <a:p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zh-HK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歲</a:t>
                      </a:r>
                      <a:endParaRPr lang="zh-HK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770">
                <a:tc>
                  <a:txBody>
                    <a:bodyPr/>
                    <a:lstStyle/>
                    <a:p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zh-HK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歲</a:t>
                      </a:r>
                      <a:endParaRPr lang="zh-HK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770">
                <a:tc>
                  <a:txBody>
                    <a:bodyPr/>
                    <a:lstStyle/>
                    <a:p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zh-HK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歲</a:t>
                      </a:r>
                      <a:endParaRPr lang="zh-HK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770">
                <a:tc>
                  <a:txBody>
                    <a:bodyPr/>
                    <a:lstStyle/>
                    <a:p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kumimoji="0" lang="zh-HK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歲</a:t>
                      </a:r>
                      <a:endParaRPr lang="zh-HK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770">
                <a:tc>
                  <a:txBody>
                    <a:bodyPr/>
                    <a:lstStyle/>
                    <a:p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zh-HK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歲</a:t>
                      </a:r>
                      <a:endParaRPr lang="zh-HK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6" marB="4573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43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副標題 2"/>
          <p:cNvSpPr>
            <a:spLocks noGrp="1"/>
          </p:cNvSpPr>
          <p:nvPr>
            <p:ph type="subTitle" idx="1"/>
          </p:nvPr>
        </p:nvSpPr>
        <p:spPr>
          <a:xfrm>
            <a:off x="6599932" y="5413767"/>
            <a:ext cx="3394075" cy="360362"/>
          </a:xfrm>
        </p:spPr>
        <p:txBody>
          <a:bodyPr>
            <a:normAutofit lnSpcReduction="10000"/>
          </a:bodyPr>
          <a:lstStyle/>
          <a:p>
            <a:pPr algn="r" eaLnBrk="1" hangingPunct="1"/>
            <a:r>
              <a:rPr lang="zh-TW" altLang="en-US" sz="1800" dirty="0"/>
              <a:t>特殊教育－卓師</a:t>
            </a:r>
            <a:r>
              <a:rPr lang="zh-TW" altLang="en-US" sz="1800" dirty="0" smtClean="0"/>
              <a:t>工作室</a:t>
            </a:r>
            <a:endParaRPr lang="zh-HK" altLang="zh-HK" sz="18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82721" y="1918663"/>
            <a:ext cx="7111286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zh-TW" dirty="0"/>
              <a:t/>
            </a:r>
            <a:br>
              <a:rPr altLang="zh-TW" dirty="0"/>
            </a:br>
            <a:r>
              <a:rPr altLang="zh-TW" dirty="0" smtClean="0"/>
              <a:t>《</a:t>
            </a:r>
            <a:r>
              <a:rPr lang="zh-TW" altLang="en-US" dirty="0" smtClean="0"/>
              <a:t>多元學習活動庫</a:t>
            </a:r>
            <a:r>
              <a:rPr altLang="zh-TW" dirty="0" smtClean="0"/>
              <a:t>》</a:t>
            </a:r>
            <a:r>
              <a:rPr lang="zh-TW" altLang="en-US" dirty="0" smtClean="0"/>
              <a:t>範例</a:t>
            </a:r>
            <a:endParaRPr lang="zh-HK" altLang="en-US" sz="2700" dirty="0">
              <a:latin typeface="+mj-ea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5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智齡</a:t>
            </a:r>
            <a:r>
              <a:rPr lang="en-US" altLang="zh-TW" dirty="0" smtClean="0"/>
              <a:t>2</a:t>
            </a:r>
            <a:r>
              <a:rPr lang="zh-TW" altLang="en-US" dirty="0" smtClean="0"/>
              <a:t>歲</a:t>
            </a:r>
            <a:r>
              <a:rPr lang="en-US" altLang="zh-TW" dirty="0" smtClean="0"/>
              <a:t>(A4)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輪候遊戲（個人 </a:t>
            </a:r>
            <a:r>
              <a:rPr lang="en-US" altLang="zh-TW" dirty="0" smtClean="0"/>
              <a:t>/</a:t>
            </a:r>
            <a:r>
              <a:rPr lang="zh-TW" altLang="en-US" dirty="0" smtClean="0"/>
              <a:t> 小組）</a:t>
            </a:r>
            <a:endParaRPr lang="zh-HK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46213" y="1541709"/>
            <a:ext cx="3749675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80"/>
              </a:spcBef>
              <a:buClr>
                <a:schemeClr val="accent3"/>
              </a:buClr>
              <a:buNone/>
              <a:defRPr/>
            </a:pPr>
            <a:r>
              <a:rPr lang="zh-TW" altLang="en-US" sz="1800" dirty="0"/>
              <a:t>玩法：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學生先圍圈坐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教師</a:t>
            </a:r>
            <a:r>
              <a:rPr lang="zh-TW" altLang="en-US" sz="1800" dirty="0" smtClean="0"/>
              <a:t>展示遮蓋了五官</a:t>
            </a:r>
            <a:r>
              <a:rPr lang="zh-TW" altLang="en-US" sz="1800" dirty="0"/>
              <a:t>的臉孔（一個</a:t>
            </a:r>
            <a:r>
              <a:rPr lang="zh-TW" altLang="en-US" sz="1800" dirty="0" smtClean="0"/>
              <a:t>部分缺</a:t>
            </a:r>
            <a:r>
              <a:rPr lang="zh-TW" altLang="en-US" sz="1800" dirty="0"/>
              <a:t>漏），引起學生的興趣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請學生觀看沒有眼睛的臉孔，然後又對比同學的模樣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請學生留意觀看教師的示範（例如：貼回眼睛部分）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教師示範幾次後，才邀請學生嘗試完成</a:t>
            </a:r>
            <a:endParaRPr lang="en-US" altLang="zh-TW" sz="1800" dirty="0"/>
          </a:p>
          <a:p>
            <a:pPr marL="0" indent="0" algn="just">
              <a:spcBef>
                <a:spcPts val="580"/>
              </a:spcBef>
              <a:buClr>
                <a:schemeClr val="accent3"/>
              </a:buClr>
              <a:buNone/>
              <a:defRPr/>
            </a:pPr>
            <a:endParaRPr lang="en-US" altLang="zh-TW" sz="1800" dirty="0"/>
          </a:p>
          <a:p>
            <a:pPr marL="0" indent="0">
              <a:spcBef>
                <a:spcPts val="580"/>
              </a:spcBef>
              <a:buClr>
                <a:schemeClr val="accent3"/>
              </a:buClr>
              <a:buNone/>
              <a:defRPr/>
            </a:pPr>
            <a:r>
              <a:rPr lang="zh-TW" altLang="en-US" sz="1800" dirty="0"/>
              <a:t>作用：</a:t>
            </a:r>
            <a:endParaRPr lang="en-US" altLang="zh-TW" sz="1800" dirty="0"/>
          </a:p>
          <a:p>
            <a:pPr marL="274320" indent="-274320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提昇學生對五官的認識</a:t>
            </a:r>
            <a:endParaRPr lang="en-US" altLang="zh-TW" sz="1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834062" y="1719868"/>
            <a:ext cx="3749675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580"/>
              </a:spcBef>
              <a:buClr>
                <a:schemeClr val="accent3"/>
              </a:buClr>
              <a:buNone/>
              <a:defRPr/>
            </a:pPr>
            <a:r>
              <a:rPr lang="zh-TW" altLang="en-US" sz="1800" dirty="0"/>
              <a:t>其他注意事項：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學生如需在自學時段完成</a:t>
            </a:r>
            <a:r>
              <a:rPr lang="zh-TW" altLang="en-US" sz="1800" dirty="0" smtClean="0"/>
              <a:t>，活動</a:t>
            </a:r>
            <a:r>
              <a:rPr lang="zh-TW" altLang="en-US" sz="1800" dirty="0"/>
              <a:t>的</a:t>
            </a:r>
            <a:r>
              <a:rPr lang="zh-TW" altLang="en-US" sz="1800" dirty="0" smtClean="0"/>
              <a:t>內容要是他們所熟悉</a:t>
            </a:r>
            <a:r>
              <a:rPr lang="zh-TW" altLang="en-US" sz="1800" dirty="0"/>
              <a:t>、</a:t>
            </a:r>
            <a:r>
              <a:rPr lang="zh-TW" altLang="en-US" sz="1800" dirty="0" smtClean="0"/>
              <a:t>單一</a:t>
            </a:r>
            <a:r>
              <a:rPr lang="zh-TW" altLang="en-US" sz="1800" dirty="0"/>
              <a:t>而</a:t>
            </a:r>
            <a:r>
              <a:rPr lang="zh-TW" altLang="en-US" sz="1800" dirty="0" smtClean="0"/>
              <a:t>多變化的，</a:t>
            </a:r>
            <a:r>
              <a:rPr lang="zh-TW" altLang="en-US" sz="1800" dirty="0"/>
              <a:t>例如：貼眼睛，可用兩至三個熟悉人物的面孔，然後請學生貼上</a:t>
            </a:r>
            <a:endParaRPr lang="en-US" altLang="zh-TW" sz="18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800" dirty="0"/>
              <a:t>自學時段也不能太長，每兩至三分鐘需由成人跟進一下</a:t>
            </a:r>
            <a:endParaRPr lang="en-US" altLang="zh-HK" sz="1800" dirty="0"/>
          </a:p>
          <a:p>
            <a:pPr marL="274320" indent="-274320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HK" sz="1400" dirty="0"/>
          </a:p>
          <a:p>
            <a:pPr marL="0" indent="0">
              <a:spcBef>
                <a:spcPts val="580"/>
              </a:spcBef>
              <a:buClr>
                <a:schemeClr val="accent3"/>
              </a:buClr>
              <a:buNone/>
              <a:defRPr/>
            </a:pPr>
            <a:r>
              <a:rPr lang="zh-TW" altLang="en-US" sz="1400" dirty="0"/>
              <a:t>教具圖：</a:t>
            </a:r>
            <a:endParaRPr lang="zh-HK" altLang="en-US" sz="1400" dirty="0"/>
          </a:p>
        </p:txBody>
      </p:sp>
      <p:pic>
        <p:nvPicPr>
          <p:cNvPr id="12294" name="Picture 6" descr="D:\Google Drive\MTS\教學\2013 - 2014\初小圈\學生卡通\余世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6" t="1405" r="16808" b="40211"/>
          <a:stretch>
            <a:fillRect/>
          </a:stretch>
        </p:blipFill>
        <p:spPr bwMode="auto">
          <a:xfrm>
            <a:off x="6808789" y="4649813"/>
            <a:ext cx="12287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 rot="432785">
            <a:off x="7134156" y="5207351"/>
            <a:ext cx="755650" cy="215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pic>
        <p:nvPicPr>
          <p:cNvPr id="12296" name="Picture 6" descr="D:\Google Drive\MTS\教學\2013 - 2014\初小圈\學生卡通\余世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38" t="24513" r="25217" b="66705"/>
          <a:stretch>
            <a:fillRect/>
          </a:stretch>
        </p:blipFill>
        <p:spPr bwMode="auto">
          <a:xfrm>
            <a:off x="8427111" y="5045474"/>
            <a:ext cx="8175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D:\Google Drive\MTS\教學\2013 - 2014\初小圈\學生卡通\余世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56" t="33253" r="32693" b="57657"/>
          <a:stretch>
            <a:fillRect/>
          </a:stretch>
        </p:blipFill>
        <p:spPr bwMode="auto">
          <a:xfrm>
            <a:off x="8427111" y="5750250"/>
            <a:ext cx="457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D:\Google Drive\MTS\教學\2013 - 2014\初小圈\學生卡通\余世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47" t="40884" r="36513" b="44756"/>
          <a:stretch>
            <a:fillRect/>
          </a:stretch>
        </p:blipFill>
        <p:spPr bwMode="auto">
          <a:xfrm>
            <a:off x="9243738" y="5608963"/>
            <a:ext cx="3698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 rot="432785">
            <a:off x="7331691" y="5508156"/>
            <a:ext cx="373062" cy="2016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sp>
        <p:nvSpPr>
          <p:cNvPr id="12" name="圓角矩形 11"/>
          <p:cNvSpPr/>
          <p:nvPr/>
        </p:nvSpPr>
        <p:spPr>
          <a:xfrm rot="432785">
            <a:off x="7281794" y="5789675"/>
            <a:ext cx="460375" cy="1857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8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701049" y="103010"/>
            <a:ext cx="8229600" cy="650875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如何照顧學生</a:t>
            </a:r>
            <a:r>
              <a:rPr lang="zh-TW" altLang="en-US" sz="3200" dirty="0" smtClean="0"/>
              <a:t>的多元學習</a:t>
            </a:r>
            <a:r>
              <a:rPr lang="zh-TW" altLang="en-US" sz="3200" dirty="0"/>
              <a:t>風格</a:t>
            </a:r>
            <a:r>
              <a:rPr lang="en-US" altLang="zh-TW" sz="3200" dirty="0"/>
              <a:t>?</a:t>
            </a:r>
            <a:endParaRPr lang="zh-HK" altLang="en-US" sz="3200" dirty="0"/>
          </a:p>
        </p:txBody>
      </p:sp>
      <p:sp>
        <p:nvSpPr>
          <p:cNvPr id="14339" name="投影片編號版面配置區 4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72A2B1E-0E04-4D6A-A2C9-714A2AC5BCE3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3097325"/>
              </p:ext>
            </p:extLst>
          </p:nvPr>
        </p:nvGraphicFramePr>
        <p:xfrm>
          <a:off x="758125" y="694962"/>
          <a:ext cx="10666621" cy="5917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8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7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3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03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0495"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活動名稱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>
                          <a:effectLst/>
                        </a:rPr>
                        <a:t>玩法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學習類型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>
                          <a:effectLst/>
                        </a:rPr>
                        <a:t>搜尋編號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 smtClean="0">
                          <a:effectLst/>
                        </a:rPr>
                        <a:t>教材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說明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注意事項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輪候遊戲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學生先圍圈坐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學生如需在自學時段完成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，活動</a:t>
                      </a:r>
                      <a:r>
                        <a:rPr lang="zh-TW" altLang="en-US" sz="1400" u="none" strike="noStrike" dirty="0">
                          <a:effectLst/>
                        </a:rPr>
                        <a:t>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內容要是他們所熟悉、單一</a:t>
                      </a:r>
                      <a:r>
                        <a:rPr lang="zh-TW" altLang="en-US" sz="1400" u="none" strike="noStrike" dirty="0">
                          <a:effectLst/>
                        </a:rPr>
                        <a:t>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多變化的，</a:t>
                      </a:r>
                      <a:r>
                        <a:rPr lang="zh-TW" altLang="en-US" sz="1400" u="none" strike="noStrike" dirty="0">
                          <a:effectLst/>
                        </a:rPr>
                        <a:t>例如：貼眼睛，可用兩至三個熟悉人物的面孔，然後請學生貼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上。</a:t>
                      </a:r>
                      <a:r>
                        <a:rPr lang="zh-TW" altLang="en-US" sz="1400" u="none" strike="noStrike" dirty="0">
                          <a:effectLst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自學時段也不能太長，每兩至三分鐘需由成人跟進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一下。</a:t>
                      </a:r>
                      <a:r>
                        <a:rPr lang="zh-TW" altLang="en-US" sz="1400" u="none" strike="noStrike" dirty="0">
                          <a:effectLst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3742">
                <a:tc rowSpan="5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示例：提昇學生對五官的認識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展示遮蓋了五官</a:t>
                      </a:r>
                      <a:r>
                        <a:rPr lang="zh-TW" altLang="en-US" sz="1400" u="none" strike="noStrike" dirty="0">
                          <a:effectLst/>
                        </a:rPr>
                        <a:t>的臉孔（一個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部分缺</a:t>
                      </a:r>
                      <a:r>
                        <a:rPr lang="zh-TW" altLang="en-US" sz="1400" u="none" strike="noStrike" dirty="0">
                          <a:effectLst/>
                        </a:rPr>
                        <a:t>漏），引起學生的興趣，然後請學生觀看沒有眼睛的臉孔，又對比同學的模樣。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Visual Spatial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A4-VS01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視覺／空間</a:t>
                      </a:r>
                      <a:r>
                        <a:rPr lang="zh-TW" altLang="en-US" sz="1400" u="none" strike="noStrike" dirty="0">
                          <a:effectLst/>
                        </a:rPr>
                        <a:t>型的學生，活動最主要的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部分為</a:t>
                      </a:r>
                      <a:r>
                        <a:rPr lang="zh-TW" altLang="en-US" sz="1400" u="none" strike="noStrike" dirty="0">
                          <a:effectLst/>
                        </a:rPr>
                        <a:t>引導學生觀看五官不齊的臉孔，比較自己的臉孔和面譜，察覺其差異。最後，引導學生留意眼睛的位置，模仿教師為面譜貼上眼睛。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029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</a:t>
                      </a:r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唱</a:t>
                      </a:r>
                      <a:r>
                        <a:rPr lang="zh-TW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出「可愛的臉」的兒歌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，</a:t>
                      </a:r>
                      <a:r>
                        <a:rPr lang="zh-TW" altLang="en-US" sz="1400" u="none" strike="noStrike" dirty="0">
                          <a:effectLst/>
                        </a:rPr>
                        <a:t>引導學生一邊唱，一邊找出面譜缺少了哪一個五官。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Musical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A4-M01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針對音樂型的學生，活動最主要引導學生以唱遊的方式，一邊唱一邊指，找出缺少的五官。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1386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請學生留意觀看教師的示範（例如：貼回眼睛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部分）</a:t>
                      </a:r>
                      <a:r>
                        <a:rPr lang="en-US" altLang="zh-TW" sz="1400" u="none" strike="noStrike" dirty="0">
                          <a:effectLst/>
                        </a:rPr>
                        <a:t/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教師亦可以把面譜貼在課室的牆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上／壁報上</a:t>
                      </a:r>
                      <a:r>
                        <a:rPr lang="zh-TW" altLang="en-US" sz="1400" u="none" strike="noStrike" dirty="0">
                          <a:effectLst/>
                        </a:rPr>
                        <a:t>（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當</a:t>
                      </a:r>
                      <a:r>
                        <a:rPr lang="zh-TW" altLang="en-US" sz="1400" u="none" strike="noStrike" dirty="0">
                          <a:effectLst/>
                        </a:rPr>
                        <a:t>眼的不同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處），</a:t>
                      </a:r>
                      <a:r>
                        <a:rPr lang="zh-TW" altLang="en-US" sz="1400" u="none" strike="noStrike" dirty="0">
                          <a:effectLst/>
                        </a:rPr>
                        <a:t>讓學生一邊走動，一邊把缺少了的五官貼回面譜上。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Bodily-Kinesthetic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A4-K01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針對動覺型的學生，活動最主要引導學生以走動的方式，一邊走動一邊觀看，把缺少了的五官貼回面譜上。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1386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請學生繼續留意觀看教師的示範（例如：為面譜畫上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眼睛）</a:t>
                      </a:r>
                      <a:r>
                        <a:rPr lang="en-US" altLang="zh-TW" sz="1400" u="none" strike="noStrike" dirty="0">
                          <a:effectLst/>
                        </a:rPr>
                        <a:t/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Visual Spatial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A4-VS02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視覺／空間</a:t>
                      </a:r>
                      <a:r>
                        <a:rPr lang="zh-TW" altLang="en-US" sz="1400" u="none" strike="noStrike" dirty="0">
                          <a:effectLst/>
                        </a:rPr>
                        <a:t>型的學生，活動最主要引導學生以繪畫簡單圖案的方式，為面譜畫上缺少了的五官。（每次只能畫一個）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673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教師示範幾次後，才邀請學生嘗試完成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7" marR="4467" marT="4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56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智齡</a:t>
            </a:r>
            <a:r>
              <a:rPr lang="en-US" altLang="zh-TW" dirty="0" smtClean="0"/>
              <a:t>2.5</a:t>
            </a:r>
            <a:r>
              <a:rPr lang="zh-TW" altLang="en-US" dirty="0" smtClean="0"/>
              <a:t>歲</a:t>
            </a:r>
            <a:r>
              <a:rPr lang="en-US" altLang="zh-TW" dirty="0"/>
              <a:t>(</a:t>
            </a:r>
            <a:r>
              <a:rPr lang="en-US" altLang="zh-TW" dirty="0" smtClean="0"/>
              <a:t>A5)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相關遊戲 </a:t>
            </a:r>
            <a:r>
              <a:rPr lang="en-US" altLang="zh-TW" dirty="0" smtClean="0"/>
              <a:t>(</a:t>
            </a:r>
            <a:r>
              <a:rPr lang="zh-HK" altLang="en-US" dirty="0" smtClean="0"/>
              <a:t>小組</a:t>
            </a:r>
            <a:r>
              <a:rPr lang="en-US" altLang="ja-JP" dirty="0" smtClean="0">
                <a:ea typeface="微軟正黑體" panose="020B0604030504040204" pitchFamily="34" charset="-120"/>
              </a:rPr>
              <a:t>)</a:t>
            </a:r>
            <a:endParaRPr lang="zh-HK" altLang="zh-HK" dirty="0" smtClean="0"/>
          </a:p>
        </p:txBody>
      </p:sp>
      <p:sp>
        <p:nvSpPr>
          <p:cNvPr id="15362" name="內容版面配置區 2"/>
          <p:cNvSpPr>
            <a:spLocks noGrp="1"/>
          </p:cNvSpPr>
          <p:nvPr>
            <p:ph sz="quarter" idx="1"/>
          </p:nvPr>
        </p:nvSpPr>
        <p:spPr>
          <a:xfrm>
            <a:off x="1065212" y="1562101"/>
            <a:ext cx="4725467" cy="457844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80"/>
              </a:spcBef>
              <a:buNone/>
              <a:defRPr/>
            </a:pPr>
            <a:r>
              <a:rPr lang="zh-TW" altLang="en-US" sz="1600" dirty="0"/>
              <a:t>玩法：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教師可預備</a:t>
            </a:r>
            <a:r>
              <a:rPr lang="zh-TW" altLang="en-US" sz="1600" dirty="0" smtClean="0"/>
              <a:t>三組相關概念物件的</a:t>
            </a:r>
            <a:r>
              <a:rPr lang="zh-TW" altLang="en-US" sz="1600" dirty="0"/>
              <a:t>照片，例如：碗</a:t>
            </a:r>
            <a:r>
              <a:rPr lang="en-US" altLang="zh-TW" sz="1600" dirty="0"/>
              <a:t>+</a:t>
            </a:r>
            <a:r>
              <a:rPr lang="zh-TW" altLang="en-US" sz="1600" dirty="0"/>
              <a:t>匙、書包</a:t>
            </a:r>
            <a:r>
              <a:rPr lang="en-US" altLang="zh-TW" sz="1600" dirty="0"/>
              <a:t>+</a:t>
            </a:r>
            <a:r>
              <a:rPr lang="zh-TW" altLang="en-US" sz="1600" dirty="0"/>
              <a:t>功課、麥當勞</a:t>
            </a:r>
            <a:r>
              <a:rPr lang="en-US" altLang="zh-TW" sz="1600" dirty="0"/>
              <a:t>+</a:t>
            </a:r>
            <a:r>
              <a:rPr lang="zh-TW" altLang="en-US" sz="1600" dirty="0"/>
              <a:t>漢堡包等</a:t>
            </a:r>
            <a:r>
              <a:rPr lang="zh-TW" altLang="en-US" sz="1600" dirty="0" smtClean="0"/>
              <a:t>不同範疇</a:t>
            </a:r>
            <a:r>
              <a:rPr lang="zh-TW" altLang="en-US" sz="1600" dirty="0"/>
              <a:t>的概念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教師先介紹相關</a:t>
            </a:r>
            <a:r>
              <a:rPr lang="zh-TW" altLang="en-US" sz="1600" dirty="0" smtClean="0"/>
              <a:t>概念物件的</a:t>
            </a:r>
            <a:r>
              <a:rPr lang="zh-TW" altLang="en-US" sz="1600" dirty="0"/>
              <a:t>照片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然後請每位學生掛上一</a:t>
            </a:r>
            <a:r>
              <a:rPr lang="zh-TW" altLang="en-US" sz="1600" dirty="0" smtClean="0"/>
              <a:t>張物件的照片</a:t>
            </a:r>
            <a:r>
              <a:rPr lang="zh-TW" altLang="en-US" sz="1600" dirty="0"/>
              <a:t>，並請學生找出掛著和</a:t>
            </a:r>
            <a:r>
              <a:rPr lang="zh-TW" altLang="en-US" sz="1600" dirty="0" smtClean="0"/>
              <a:t>自己所掛</a:t>
            </a:r>
            <a:r>
              <a:rPr lang="zh-TW" altLang="en-US" sz="1600" smtClean="0"/>
              <a:t>物件相關物件照片</a:t>
            </a:r>
            <a:r>
              <a:rPr lang="zh-TW" altLang="en-US" sz="1600" dirty="0"/>
              <a:t>的同學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教師可先示範如何找出不同的配對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過程中，教師可從旁加以提示，</a:t>
            </a:r>
            <a:r>
              <a:rPr lang="zh-TW" altLang="en-US" sz="1600" dirty="0" smtClean="0"/>
              <a:t>讓掛有相關物件照片的</a:t>
            </a:r>
            <a:r>
              <a:rPr lang="zh-TW" altLang="en-US" sz="1600" dirty="0"/>
              <a:t>同學一對對坐好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各組完成後，再介紹一次相關</a:t>
            </a:r>
            <a:r>
              <a:rPr lang="zh-TW" altLang="en-US" sz="1600" dirty="0" smtClean="0"/>
              <a:t>概念物件的</a:t>
            </a:r>
            <a:r>
              <a:rPr lang="zh-TW" altLang="en-US" sz="1600" dirty="0"/>
              <a:t>照片</a:t>
            </a:r>
            <a:endParaRPr lang="en-US" altLang="zh-TW" sz="1600" dirty="0"/>
          </a:p>
          <a:p>
            <a:pPr marL="0" indent="0" algn="just">
              <a:spcBef>
                <a:spcPts val="580"/>
              </a:spcBef>
              <a:buFont typeface="Wingdings 2"/>
              <a:buChar char=""/>
              <a:defRPr/>
            </a:pPr>
            <a:endParaRPr lang="en-US" altLang="zh-TW" sz="1600" dirty="0"/>
          </a:p>
          <a:p>
            <a:pPr marL="0" indent="0" algn="just">
              <a:spcBef>
                <a:spcPts val="580"/>
              </a:spcBef>
              <a:buNone/>
              <a:defRPr/>
            </a:pPr>
            <a:r>
              <a:rPr lang="zh-TW" altLang="en-US" sz="1600" dirty="0"/>
              <a:t>作用：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提昇學生對相關物件的概念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zh-TW" altLang="en-US" sz="1600" dirty="0"/>
              <a:t>讓學生在配對遊戲中</a:t>
            </a:r>
            <a:r>
              <a:rPr lang="zh-TW" altLang="en-US" sz="1600" dirty="0" smtClean="0"/>
              <a:t>多參與活動</a:t>
            </a:r>
            <a:endParaRPr lang="en-US" altLang="zh-TW" sz="1600" dirty="0"/>
          </a:p>
          <a:p>
            <a:pPr marL="0" indent="0" algn="just">
              <a:spcBef>
                <a:spcPts val="580"/>
              </a:spcBef>
              <a:buNone/>
              <a:defRPr/>
            </a:pPr>
            <a:endParaRPr lang="en-US" altLang="zh-TW" sz="1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046523" y="1676401"/>
            <a:ext cx="4713667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80"/>
              </a:spcBef>
              <a:buClr>
                <a:schemeClr val="accent3"/>
              </a:buClr>
              <a:buNone/>
              <a:defRPr/>
            </a:pPr>
            <a:r>
              <a:rPr lang="zh-TW" altLang="en-US" sz="1600" dirty="0"/>
              <a:t>其他注意事項：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學生如在個人自學時段玩相關</a:t>
            </a:r>
            <a:r>
              <a:rPr lang="zh-TW" altLang="en-US" sz="1600" dirty="0" smtClean="0"/>
              <a:t>概念物件的</a:t>
            </a:r>
            <a:r>
              <a:rPr lang="zh-TW" altLang="en-US" sz="1600" dirty="0"/>
              <a:t>配對，宜選取單一範疇，但不同的具體例子</a:t>
            </a:r>
            <a:endParaRPr lang="en-US" altLang="zh-TW" sz="16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教師需示範及引導學生</a:t>
            </a:r>
            <a:r>
              <a:rPr lang="zh-TW" altLang="en-US" sz="1600" dirty="0" smtClean="0"/>
              <a:t>進行活動，</a:t>
            </a:r>
            <a:r>
              <a:rPr lang="zh-TW" altLang="en-US" sz="1600" dirty="0"/>
              <a:t>約</a:t>
            </a:r>
            <a:r>
              <a:rPr lang="en-US" altLang="zh-TW" sz="1600" dirty="0"/>
              <a:t>3</a:t>
            </a:r>
            <a:r>
              <a:rPr lang="zh-TW" altLang="en-US" sz="1600" dirty="0"/>
              <a:t>分鐘便跟進一下</a:t>
            </a:r>
            <a:endParaRPr lang="en-US" altLang="zh-HK" sz="1600" dirty="0"/>
          </a:p>
          <a:p>
            <a:pPr marL="274320" indent="-274320" algn="just"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HK" sz="1600" dirty="0"/>
          </a:p>
          <a:p>
            <a:pPr marL="0" indent="0" algn="just">
              <a:spcBef>
                <a:spcPts val="580"/>
              </a:spcBef>
              <a:buClr>
                <a:schemeClr val="accent3"/>
              </a:buClr>
              <a:buNone/>
              <a:defRPr/>
            </a:pPr>
            <a:r>
              <a:rPr lang="zh-TW" altLang="en-US" sz="1600" dirty="0"/>
              <a:t>教具圖：</a:t>
            </a:r>
            <a:endParaRPr lang="zh-HK" altLang="en-US" sz="16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51302">
            <a:off x="7294485" y="3388262"/>
            <a:ext cx="8636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9532">
            <a:off x="7945361" y="3327937"/>
            <a:ext cx="8683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7566">
            <a:off x="9745586" y="4229637"/>
            <a:ext cx="860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59515">
            <a:off x="9039148" y="4145500"/>
            <a:ext cx="944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10887">
            <a:off x="7346874" y="5166263"/>
            <a:ext cx="9286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3381">
            <a:off x="7940599" y="4999575"/>
            <a:ext cx="8778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39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本節介紹</a:t>
            </a:r>
            <a:r>
              <a:rPr lang="en-US" altLang="zh-TW" dirty="0" smtClean="0">
                <a:latin typeface="Salesforce Sans"/>
                <a:sym typeface="Salesforce Sans"/>
              </a:rPr>
              <a:t>: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Font typeface="+mj-ea"/>
              <a:buAutoNum type="ea1ChtPeriod"/>
            </a:pPr>
            <a:r>
              <a:rPr lang="zh-TW" altLang="en-US" dirty="0" smtClean="0">
                <a:latin typeface="Salesforce Sans"/>
                <a:sym typeface="Salesforce Sans"/>
              </a:rPr>
              <a:t>特殊教育卓師工作室的工作</a:t>
            </a:r>
            <a:endParaRPr lang="en-US" altLang="zh-TW" dirty="0" smtClean="0">
              <a:latin typeface="Salesforce Sans"/>
              <a:sym typeface="Salesforce Sans"/>
            </a:endParaRPr>
          </a:p>
          <a:p>
            <a:pPr marL="457200" indent="-457200" rtl="0">
              <a:buFont typeface="+mj-ea"/>
              <a:buAutoNum type="ea1ChtPeriod"/>
            </a:pPr>
            <a:r>
              <a:rPr lang="zh-TW" altLang="en-US" dirty="0" smtClean="0">
                <a:latin typeface="Salesforce Sans"/>
                <a:sym typeface="Salesforce Sans"/>
              </a:rPr>
              <a:t>多元學習策略的理念</a:t>
            </a:r>
            <a:endParaRPr lang="en-US" altLang="zh-TW" dirty="0" smtClean="0">
              <a:latin typeface="Salesforce Sans"/>
              <a:sym typeface="Salesforce Sans"/>
            </a:endParaRPr>
          </a:p>
          <a:p>
            <a:pPr marL="457200" indent="-457200" rtl="0">
              <a:buFont typeface="+mj-ea"/>
              <a:buAutoNum type="ea1ChtPeriod"/>
            </a:pPr>
            <a:r>
              <a:rPr lang="zh-TW" altLang="en-US" dirty="0" smtClean="0">
                <a:latin typeface="Salesforce Sans"/>
                <a:sym typeface="Salesforce Sans"/>
              </a:rPr>
              <a:t>如何掌握學生多元智能的優勢</a:t>
            </a:r>
            <a:endParaRPr lang="en-US" altLang="zh-TW" dirty="0">
              <a:latin typeface="Salesforce Sans"/>
              <a:sym typeface="Salesforce Sans"/>
            </a:endParaRPr>
          </a:p>
          <a:p>
            <a:pPr marL="457200" indent="-457200" rtl="0">
              <a:buFont typeface="+mj-ea"/>
              <a:buAutoNum type="ea1ChtPeriod"/>
            </a:pPr>
            <a:r>
              <a:rPr lang="zh-TW" altLang="en-US" dirty="0" smtClean="0">
                <a:latin typeface="Salesforce Sans"/>
                <a:sym typeface="Salesforce Sans"/>
              </a:rPr>
              <a:t>介紹多元學習活動庫的理念</a:t>
            </a:r>
            <a:endParaRPr lang="en-US" altLang="zh-TW" dirty="0" smtClean="0">
              <a:latin typeface="Salesforce Sans"/>
              <a:sym typeface="Salesforce Sans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>
                <a:latin typeface="Salesforce Sans"/>
                <a:sym typeface="Salesforce Sans"/>
              </a:rPr>
              <a:t>運用教研</a:t>
            </a:r>
            <a:r>
              <a:rPr lang="zh-TW" altLang="en-US" dirty="0">
                <a:latin typeface="Salesforce Sans"/>
                <a:sym typeface="Salesforce Sans"/>
              </a:rPr>
              <a:t>，在課堂</a:t>
            </a:r>
            <a:r>
              <a:rPr lang="zh-TW" altLang="en-US" dirty="0" smtClean="0">
                <a:latin typeface="Salesforce Sans"/>
                <a:sym typeface="Salesforce Sans"/>
              </a:rPr>
              <a:t>上實踐多元教學策略</a:t>
            </a:r>
            <a:endParaRPr lang="en-US" altLang="zh-TW" dirty="0" smtClean="0">
              <a:latin typeface="Salesforce Sans"/>
              <a:sym typeface="Salesforce Sans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992313" y="333376"/>
            <a:ext cx="8229600" cy="650875"/>
          </a:xfrm>
        </p:spPr>
        <p:txBody>
          <a:bodyPr/>
          <a:lstStyle/>
          <a:p>
            <a:r>
              <a:rPr lang="zh-TW" altLang="en-US" sz="3200" dirty="0"/>
              <a:t>如何照顧學生</a:t>
            </a:r>
            <a:r>
              <a:rPr lang="zh-TW" altLang="en-US" sz="3200" dirty="0" smtClean="0"/>
              <a:t>的多元學習</a:t>
            </a:r>
            <a:r>
              <a:rPr lang="zh-TW" altLang="en-US" sz="3200" dirty="0"/>
              <a:t>風格</a:t>
            </a:r>
            <a:r>
              <a:rPr lang="en-US" altLang="zh-TW" sz="3200" dirty="0"/>
              <a:t>?</a:t>
            </a:r>
            <a:endParaRPr lang="zh-HK" altLang="en-US" sz="3200" dirty="0"/>
          </a:p>
        </p:txBody>
      </p:sp>
      <p:sp>
        <p:nvSpPr>
          <p:cNvPr id="12" name="圓角矩形 11"/>
          <p:cNvSpPr/>
          <p:nvPr/>
        </p:nvSpPr>
        <p:spPr>
          <a:xfrm rot="432785">
            <a:off x="7459664" y="5057775"/>
            <a:ext cx="460375" cy="1857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233342"/>
              </p:ext>
            </p:extLst>
          </p:nvPr>
        </p:nvGraphicFramePr>
        <p:xfrm>
          <a:off x="1030147" y="963614"/>
          <a:ext cx="10625231" cy="5453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8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4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4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2751"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活動名稱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>
                          <a:effectLst/>
                        </a:rPr>
                        <a:t>玩法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學習類型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>
                          <a:effectLst/>
                        </a:rPr>
                        <a:t>搜尋編號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 smtClean="0">
                          <a:effectLst/>
                        </a:rPr>
                        <a:t>教材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說明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注意事項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7720"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相關遊戲 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教師可預備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三組概念相關物件的</a:t>
                      </a:r>
                      <a:r>
                        <a:rPr lang="zh-TW" altLang="en-US" sz="1400" u="none" strike="noStrike" dirty="0">
                          <a:effectLst/>
                        </a:rPr>
                        <a:t>照片，例如：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碗</a:t>
                      </a:r>
                      <a:r>
                        <a:rPr lang="en-US" altLang="zh-TW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匙</a:t>
                      </a:r>
                      <a:r>
                        <a:rPr lang="zh-TW" altLang="en-US" sz="1400" u="none" strike="noStrike" dirty="0">
                          <a:effectLst/>
                        </a:rPr>
                        <a:t>、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書包</a:t>
                      </a:r>
                      <a:r>
                        <a:rPr lang="en-US" altLang="zh-TW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功課</a:t>
                      </a:r>
                      <a:r>
                        <a:rPr lang="zh-TW" altLang="en-US" sz="1400" u="none" strike="noStrike" dirty="0">
                          <a:effectLst/>
                        </a:rPr>
                        <a:t>、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麥當勞</a:t>
                      </a:r>
                      <a:r>
                        <a:rPr lang="en-US" altLang="zh-TW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漢堡</a:t>
                      </a:r>
                      <a:r>
                        <a:rPr lang="zh-TW" altLang="en-US" sz="1400" u="none" strike="noStrike" dirty="0">
                          <a:effectLst/>
                        </a:rPr>
                        <a:t>包等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不同範疇</a:t>
                      </a:r>
                      <a:r>
                        <a:rPr lang="zh-TW" altLang="en-US" sz="1400" u="none" strike="noStrike" dirty="0">
                          <a:effectLst/>
                        </a:rPr>
                        <a:t>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概念。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Intrapersonal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A5-Trp01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針對個人內省型的學生，活動最主要的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部分為</a:t>
                      </a:r>
                      <a:r>
                        <a:rPr lang="zh-TW" altLang="en-US" sz="1400" u="none" strike="noStrike" dirty="0">
                          <a:effectLst/>
                        </a:rPr>
                        <a:t>引導學生觀看不同的物件照片如何作配對。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學生如在個人自學時段玩相關概念的配對，宜選取單一範疇，但不同具體的例子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教師需示範及引導學生進行，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約３分鐘</a:t>
                      </a:r>
                      <a:r>
                        <a:rPr lang="zh-TW" altLang="en-US" sz="1400" u="none" strike="noStrike" dirty="0">
                          <a:effectLst/>
                        </a:rPr>
                        <a:t>便跟進一下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7720">
                <a:tc rowSpan="5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提昇學生對相關物件的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概念的掌握，讓</a:t>
                      </a:r>
                      <a:r>
                        <a:rPr lang="zh-TW" altLang="en-US" sz="1400" u="none" strike="noStrike" dirty="0">
                          <a:effectLst/>
                        </a:rPr>
                        <a:t>學生在配對遊戲中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多參與活動</a:t>
                      </a:r>
                      <a:r>
                        <a:rPr lang="zh-TW" altLang="en-US" sz="1400" u="none" strike="noStrike" dirty="0">
                          <a:effectLst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教師先介紹相關概念的實物，然後透過兒歌，讓學生一邊拿着實物，唱出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物件的</a:t>
                      </a:r>
                      <a:r>
                        <a:rPr lang="zh-TW" altLang="en-US" sz="1400" u="none" strike="noStrike" dirty="0">
                          <a:effectLst/>
                        </a:rPr>
                        <a:t>功用和配搭，一邊做出相關的動作，強化記憶。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Musical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A5-M01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針對音樂型的學生，透過唱遊的活動，讓學生觀察物件間的配搭關係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293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教師先介紹相關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概念物件的</a:t>
                      </a:r>
                      <a:r>
                        <a:rPr lang="zh-TW" altLang="en-US" sz="1400" u="none" strike="noStrike" dirty="0">
                          <a:effectLst/>
                        </a:rPr>
                        <a:t>照片。然後請每位學生掛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上一張有關物件的照片</a:t>
                      </a:r>
                      <a:r>
                        <a:rPr lang="zh-TW" altLang="en-US" sz="1400" u="none" strike="noStrike" dirty="0">
                          <a:effectLst/>
                        </a:rPr>
                        <a:t>，並請學生找出掛著和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自己所掛物件相關</a:t>
                      </a:r>
                      <a:r>
                        <a:rPr lang="zh-TW" altLang="en-US" sz="1400" u="none" strike="noStrike" dirty="0">
                          <a:effectLst/>
                        </a:rPr>
                        <a:t>照片的同學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0267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教師可先示範如何找出不同的配對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Bodily-Kinesthetic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A5-K01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針對動覺型的學生，活動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最主要部分為</a:t>
                      </a:r>
                      <a:r>
                        <a:rPr lang="zh-TW" altLang="en-US" sz="1400" u="none" strike="noStrike" dirty="0">
                          <a:effectLst/>
                        </a:rPr>
                        <a:t>引導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學生掛上相關物件的照片，然後藉着走動，</a:t>
                      </a:r>
                      <a:r>
                        <a:rPr lang="zh-TW" altLang="en-US" sz="1400" u="none" strike="noStrike" dirty="0">
                          <a:effectLst/>
                        </a:rPr>
                        <a:t>找出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掛有相關概念物件照片的同學，二人合成一組。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313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過程中，教師可從旁加以提示，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讓掛有相關物件照片的</a:t>
                      </a:r>
                      <a:r>
                        <a:rPr lang="zh-TW" altLang="en-US" sz="1400" u="none" strike="noStrike" dirty="0">
                          <a:effectLst/>
                        </a:rPr>
                        <a:t>同學一對對坐好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311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各組完成後，再介紹一次相關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概念物件的</a:t>
                      </a:r>
                      <a:r>
                        <a:rPr lang="zh-TW" altLang="en-US" sz="1400" u="none" strike="noStrike" dirty="0">
                          <a:effectLst/>
                        </a:rPr>
                        <a:t>照片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1" marR="4441" marT="4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8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標題 1"/>
          <p:cNvSpPr txBox="1">
            <a:spLocks/>
          </p:cNvSpPr>
          <p:nvPr/>
        </p:nvSpPr>
        <p:spPr bwMode="auto">
          <a:xfrm>
            <a:off x="1230609" y="490288"/>
            <a:ext cx="8987307" cy="6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智齡</a:t>
            </a:r>
            <a:r>
              <a:rPr lang="en-US" altLang="zh-TW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歲</a:t>
            </a:r>
            <a:r>
              <a:rPr lang="en-US" altLang="zh-TW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(A6)–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 </a:t>
            </a:r>
            <a:r>
              <a:rPr lang="zh-HK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換形象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（</a:t>
            </a:r>
            <a:r>
              <a:rPr lang="zh-HK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個人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HK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 </a:t>
            </a:r>
            <a:r>
              <a:rPr lang="zh-HK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小組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solidFill>
                <a:schemeClr val="tx2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65213" y="1355377"/>
            <a:ext cx="4570008" cy="4664424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玩法：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教師先展示一個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大小的卡通人物圖畫，以及不同顏色的裇衫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褲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鞋子等的圖畫，再請學生幫忙設計不同的形象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過程中，教師引導學生說出不同的顏色詞語，（例如：「紅色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黃色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裇衫」、「白色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黑色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褲」、「紅色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黑色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裙」等）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之後，邀請學生把正確的衣著服飾圖畫，貼在卡通人物圖畫的身上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在自學時段，教師向每位學生派發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大小的卡通人物圖畫，讓學生自由拼貼不同的衣物，當學生完成後，教師再引導學生說出卡通人物穿了什麼衣服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/>
              <a:t>作用：</a:t>
            </a:r>
            <a:endParaRPr lang="en-US" altLang="zh-TW" sz="16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加強學生聆聽</a:t>
            </a:r>
            <a:r>
              <a:rPr lang="zh-TW" altLang="en-US" sz="1600" dirty="0" smtClean="0"/>
              <a:t>指令的能力</a:t>
            </a:r>
            <a:endParaRPr lang="en-US" altLang="zh-HK" sz="1600" dirty="0"/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6300248" y="1585913"/>
            <a:ext cx="4038600" cy="443388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其他注意事項：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教師先跟學生溫習相關的詞語等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HK" sz="1600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/>
              <a:t>教具圖：</a:t>
            </a:r>
            <a:endParaRPr lang="zh-HK" altLang="en-US" sz="1600" dirty="0"/>
          </a:p>
        </p:txBody>
      </p:sp>
      <p:pic>
        <p:nvPicPr>
          <p:cNvPr id="35846" name="Picture 7" descr="http://www.24parent.com/wp-content/uploads/2013/07/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8" t="9686" r="75278" b="13170"/>
          <a:stretch>
            <a:fillRect/>
          </a:stretch>
        </p:blipFill>
        <p:spPr bwMode="auto">
          <a:xfrm>
            <a:off x="7535864" y="3462339"/>
            <a:ext cx="12969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衣服大图 点击还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3668" r="5812" b="4904"/>
          <a:stretch>
            <a:fillRect/>
          </a:stretch>
        </p:blipFill>
        <p:spPr bwMode="auto">
          <a:xfrm rot="-944444">
            <a:off x="10877883" y="4956286"/>
            <a:ext cx="8556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 descr="衣服大图 点击还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7" t="42619" r="50000" b="3094"/>
          <a:stretch>
            <a:fillRect/>
          </a:stretch>
        </p:blipFill>
        <p:spPr bwMode="auto">
          <a:xfrm rot="1040293">
            <a:off x="10031411" y="4123164"/>
            <a:ext cx="7445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衣服大图 点击还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43" b="60667"/>
          <a:stretch>
            <a:fillRect/>
          </a:stretch>
        </p:blipFill>
        <p:spPr bwMode="auto">
          <a:xfrm rot="1331219">
            <a:off x="8854454" y="2782932"/>
            <a:ext cx="9413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9" descr="衣服大图 点击还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05" b="60812"/>
          <a:stretch>
            <a:fillRect/>
          </a:stretch>
        </p:blipFill>
        <p:spPr bwMode="auto">
          <a:xfrm rot="884686">
            <a:off x="6292850" y="3525839"/>
            <a:ext cx="10287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/>
          <a:srcRect l="48877" t="1" b="-280"/>
          <a:stretch/>
        </p:blipFill>
        <p:spPr>
          <a:xfrm rot="18738486">
            <a:off x="10345302" y="2645152"/>
            <a:ext cx="826792" cy="16217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/>
          <a:srcRect l="-1" t="3125" r="48191"/>
          <a:stretch/>
        </p:blipFill>
        <p:spPr>
          <a:xfrm rot="20554641">
            <a:off x="6516537" y="4970358"/>
            <a:ext cx="841602" cy="1573679"/>
          </a:xfrm>
          <a:prstGeom prst="rect">
            <a:avLst/>
          </a:prstGeom>
        </p:spPr>
      </p:pic>
      <p:pic>
        <p:nvPicPr>
          <p:cNvPr id="1026" name="Picture 2" descr="女式黑色褲穿搭|女式黑色褲搭配|女式黑色褲套裝|哪裏買- 淘寶海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80" t="9393" r="1518" b="7684"/>
          <a:stretch/>
        </p:blipFill>
        <p:spPr bwMode="auto">
          <a:xfrm>
            <a:off x="9030473" y="4239578"/>
            <a:ext cx="658787" cy="123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76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981200" y="225426"/>
            <a:ext cx="8229600" cy="650875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如何照顧學生</a:t>
            </a:r>
            <a:r>
              <a:rPr lang="zh-TW" altLang="en-US" sz="3200" dirty="0" smtClean="0"/>
              <a:t>的多元學習</a:t>
            </a:r>
            <a:r>
              <a:rPr lang="zh-TW" altLang="en-US" sz="3200" dirty="0"/>
              <a:t>風格</a:t>
            </a:r>
            <a:r>
              <a:rPr lang="en-US" altLang="zh-TW" sz="3200" dirty="0"/>
              <a:t>?</a:t>
            </a:r>
            <a:endParaRPr lang="zh-HK" altLang="en-US" sz="3200" dirty="0"/>
          </a:p>
        </p:txBody>
      </p:sp>
      <p:sp>
        <p:nvSpPr>
          <p:cNvPr id="12" name="圓角矩形 11"/>
          <p:cNvSpPr/>
          <p:nvPr/>
        </p:nvSpPr>
        <p:spPr>
          <a:xfrm rot="432785">
            <a:off x="7459664" y="5057775"/>
            <a:ext cx="460375" cy="1857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2084346"/>
              </p:ext>
            </p:extLst>
          </p:nvPr>
        </p:nvGraphicFramePr>
        <p:xfrm>
          <a:off x="1446213" y="947738"/>
          <a:ext cx="9719770" cy="5186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9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70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9621"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活動名稱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玩法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學習類型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>
                          <a:effectLst/>
                        </a:rPr>
                        <a:t>搜尋編號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>
                          <a:effectLst/>
                        </a:rPr>
                        <a:t>教材演說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注意事項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0650"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換形象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教師先展示一個</a:t>
                      </a:r>
                      <a:r>
                        <a:rPr lang="en-US" altLang="zh-TW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altLang="en-US" sz="1400" u="none" strike="noStrike" dirty="0">
                          <a:effectLst/>
                        </a:rPr>
                        <a:t>大小的卡通人物圖畫，以及不同顏色的裇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衫</a:t>
                      </a:r>
                      <a:r>
                        <a:rPr lang="en-US" altLang="zh-TW" sz="1400" u="none" strike="noStrike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褲</a:t>
                      </a:r>
                      <a:r>
                        <a:rPr lang="en-US" altLang="zh-TW" sz="1400" u="none" strike="noStrike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鞋子</a:t>
                      </a:r>
                      <a:r>
                        <a:rPr lang="zh-TW" altLang="en-US" sz="1400" u="none" strike="noStrike" dirty="0">
                          <a:effectLst/>
                        </a:rPr>
                        <a:t>等的圖畫，再請學生幫忙設計不同的形象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Visual Spatial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A6-VS03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針對視覺／空間型的學生，活動最主要讓學生透過觀看卡通人物圖畫，嘗試指出不同的顏色詞語。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教師先跟學生溫習相關的詞語等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78">
                <a:tc rowSpan="3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加強學生聆聽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指令的能力</a:t>
                      </a:r>
                      <a:r>
                        <a:rPr lang="zh-TW" altLang="en-US" sz="1400" u="none" strike="noStrike" dirty="0">
                          <a:effectLst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過程中，教師引導學生說出不同的顏色詞語，（例如：「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紅色</a:t>
                      </a:r>
                      <a:r>
                        <a:rPr lang="en-US" altLang="zh-TW" sz="1400" u="none" strike="noStrike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黃色</a:t>
                      </a:r>
                      <a:r>
                        <a:rPr lang="en-US" altLang="zh-TW" sz="14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裇</a:t>
                      </a:r>
                      <a:r>
                        <a:rPr lang="zh-TW" altLang="en-US" sz="1400" u="none" strike="noStrike" dirty="0">
                          <a:effectLst/>
                        </a:rPr>
                        <a:t>衫」、「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白色</a:t>
                      </a:r>
                      <a:r>
                        <a:rPr lang="en-US" altLang="zh-TW" sz="1400" u="none" strike="noStrike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黑色</a:t>
                      </a:r>
                      <a:r>
                        <a:rPr lang="en-US" altLang="zh-TW" sz="14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褲</a:t>
                      </a:r>
                      <a:r>
                        <a:rPr lang="zh-TW" altLang="en-US" sz="1400" u="none" strike="noStrike" dirty="0">
                          <a:effectLst/>
                        </a:rPr>
                        <a:t>」、「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紅色</a:t>
                      </a:r>
                      <a:r>
                        <a:rPr lang="en-US" altLang="zh-TW" sz="1400" u="none" strike="noStrike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黃色</a:t>
                      </a:r>
                      <a:r>
                        <a:rPr lang="en-US" altLang="zh-TW" sz="14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裙</a:t>
                      </a:r>
                      <a:r>
                        <a:rPr lang="zh-TW" altLang="en-US" sz="1400" u="none" strike="noStrike" dirty="0">
                          <a:effectLst/>
                        </a:rPr>
                        <a:t>」等）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Verbal Linguistic Audio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A6-LA01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針對語言文字型的學生，活動主要讓學生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說出代表不同顏色的詞語，鞏固同學對顏色的</a:t>
                      </a:r>
                      <a:r>
                        <a:rPr lang="zh-TW" altLang="en-US" sz="1400" u="none" strike="noStrike" dirty="0">
                          <a:effectLst/>
                        </a:rPr>
                        <a:t>認識。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964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之後，邀請學生把正確的衣著服飾圖畫，貼在卡通人物圖畫的身上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Visual Spatial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A6-VS04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針對視覺／空間型的學生，活動最主要讓學生發揮創意，動手工作，自由拼貼不同的衣物。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0650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在自學時段，教師向每位</a:t>
                      </a:r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學生派發</a:t>
                      </a:r>
                      <a:r>
                        <a:rPr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大小的卡通人物圖畫，讓學生自由拼</a:t>
                      </a:r>
                      <a:r>
                        <a:rPr lang="zh-TW" altLang="en-US" sz="1400" u="none" strike="noStrike" dirty="0">
                          <a:effectLst/>
                        </a:rPr>
                        <a:t>貼不同的衣物，當學生完成後，教師再引導學生說出卡通人物穿了什麼衣服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1" marR="4411" marT="44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5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標題 1"/>
          <p:cNvSpPr txBox="1">
            <a:spLocks/>
          </p:cNvSpPr>
          <p:nvPr/>
        </p:nvSpPr>
        <p:spPr bwMode="auto">
          <a:xfrm>
            <a:off x="1065213" y="704850"/>
            <a:ext cx="9817435" cy="6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智齡</a:t>
            </a:r>
            <a:r>
              <a:rPr lang="en-US" altLang="zh-TW" sz="40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3.5</a:t>
            </a:r>
            <a:r>
              <a:rPr lang="zh-TW" altLang="en-US" sz="40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歲</a:t>
            </a:r>
            <a:r>
              <a:rPr lang="en-US" altLang="zh-TW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(</a:t>
            </a:r>
            <a:r>
              <a:rPr lang="en-US" altLang="zh-TW" sz="40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A7)– 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限時歸位（</a:t>
            </a:r>
            <a:r>
              <a:rPr lang="zh-HK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個人 </a:t>
            </a:r>
            <a:r>
              <a:rPr lang="en-US" altLang="zh-HK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/ </a:t>
            </a:r>
            <a:r>
              <a:rPr lang="zh-HK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小組</a:t>
            </a:r>
            <a:r>
              <a:rPr lang="zh-TW" altLang="en-US" sz="4000" dirty="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solidFill>
                <a:schemeClr val="tx2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93834" y="1700213"/>
            <a:ext cx="4038600" cy="443388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/>
              <a:t>玩法：</a:t>
            </a:r>
            <a:endParaRPr lang="en-US" altLang="zh-TW" sz="16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教師預備場地，供學生邊走動邊分類的地方（教師宜選擇一些能讓小組一起活動的地方）</a:t>
            </a:r>
            <a:endParaRPr lang="en-US" altLang="zh-TW" sz="16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教師可把需分類的物品分佈在四周，然後請學生根據範疇把</a:t>
            </a:r>
            <a:r>
              <a:rPr lang="zh-TW" altLang="en-US" sz="1600" dirty="0" smtClean="0"/>
              <a:t>物件分類</a:t>
            </a:r>
            <a:r>
              <a:rPr lang="zh-TW" altLang="en-US" sz="1600" dirty="0"/>
              <a:t>（類別不能超過四種）</a:t>
            </a:r>
            <a:endParaRPr lang="en-US" altLang="zh-TW" sz="16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限時完成，看看</a:t>
            </a:r>
            <a:r>
              <a:rPr lang="zh-TW" altLang="en-US" sz="1600" dirty="0" smtClean="0"/>
              <a:t>誰的分類最正確、類別最多、數量最多。</a:t>
            </a:r>
            <a:endParaRPr lang="en-US" altLang="zh-TW" sz="1600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1600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/>
              <a:t>作用：</a:t>
            </a:r>
            <a:endParaRPr lang="en-US" altLang="zh-TW" sz="16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/>
              <a:t>提昇學生的分類能力</a:t>
            </a:r>
            <a:endParaRPr lang="en-US" altLang="zh-TW" sz="1600" dirty="0"/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1400" dirty="0"/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5989078" y="1589068"/>
            <a:ext cx="3827462" cy="4433887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/>
              <a:t>其他注意事項：</a:t>
            </a:r>
            <a:endParaRPr lang="en-US" altLang="zh-TW" sz="16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zh-TW" altLang="en-US" sz="1600" dirty="0"/>
              <a:t>若學生自行完成，教師可</a:t>
            </a:r>
            <a:r>
              <a:rPr lang="zh-TW" altLang="en-US" sz="1600" dirty="0" smtClean="0"/>
              <a:t>調校物件</a:t>
            </a:r>
            <a:r>
              <a:rPr lang="zh-TW" altLang="en-US" sz="1600" dirty="0"/>
              <a:t>的數量、種類等</a:t>
            </a:r>
            <a:endParaRPr lang="en-US" altLang="zh-TW" sz="16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zh-TW" altLang="en-US" sz="1600" dirty="0"/>
              <a:t>謹記分類的指示要清晰</a:t>
            </a:r>
            <a:endParaRPr lang="en-US" altLang="zh-HK" sz="16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HK" sz="1600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600" dirty="0"/>
              <a:t>教具圖：</a:t>
            </a:r>
            <a:endParaRPr lang="zh-HK" altLang="en-US" sz="1600" dirty="0"/>
          </a:p>
        </p:txBody>
      </p:sp>
      <p:grpSp>
        <p:nvGrpSpPr>
          <p:cNvPr id="12294" name="群組 1"/>
          <p:cNvGrpSpPr>
            <a:grpSpLocks/>
          </p:cNvGrpSpPr>
          <p:nvPr/>
        </p:nvGrpSpPr>
        <p:grpSpPr bwMode="auto">
          <a:xfrm>
            <a:off x="6527800" y="3716339"/>
            <a:ext cx="3816350" cy="2232025"/>
            <a:chOff x="4643438" y="3602038"/>
            <a:chExt cx="3816350" cy="2232025"/>
          </a:xfrm>
        </p:grpSpPr>
        <p:pic>
          <p:nvPicPr>
            <p:cNvPr id="12297" name="Picture 7" descr="塑料周转箱,胶箱,产品包装箱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65" t="2940" r="5579" b="15535"/>
            <a:stretch>
              <a:fillRect/>
            </a:stretch>
          </p:blipFill>
          <p:spPr bwMode="auto">
            <a:xfrm>
              <a:off x="4643438" y="3789363"/>
              <a:ext cx="1944687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7" descr="塑料周转箱,胶箱,产品包装箱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65" t="2940" r="5579" b="15535"/>
            <a:stretch>
              <a:fillRect/>
            </a:stretch>
          </p:blipFill>
          <p:spPr bwMode="auto">
            <a:xfrm>
              <a:off x="6516688" y="4465638"/>
              <a:ext cx="1943100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9" descr="Circle 圓形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14633">
              <a:off x="5068888" y="3602038"/>
              <a:ext cx="625475" cy="625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1" descr="https://sp.yimg.com/ib/th?id=HN.608017882918422336&amp;pid=15.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431" r="15582"/>
            <a:stretch>
              <a:fillRect/>
            </a:stretch>
          </p:blipFill>
          <p:spPr bwMode="auto">
            <a:xfrm rot="-734233">
              <a:off x="6811963" y="4062413"/>
              <a:ext cx="785812" cy="820737"/>
            </a:xfrm>
            <a:prstGeom prst="rect">
              <a:avLst/>
            </a:prstGeom>
            <a:solidFill>
              <a:schemeClr val="accent1">
                <a:alpha val="3607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2295" name="Picture 13" descr="橙大图 点击还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46842">
            <a:off x="6583363" y="5697538"/>
            <a:ext cx="5762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https://sp.yimg.com/ib/th?id=HN.608041548187042276&amp;pid=15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17699">
            <a:off x="7858126" y="5803901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9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446213" y="353299"/>
            <a:ext cx="8229600" cy="650875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如何照顧學生</a:t>
            </a:r>
            <a:r>
              <a:rPr lang="zh-TW" altLang="en-US" sz="3200" dirty="0" smtClean="0"/>
              <a:t>的多</a:t>
            </a:r>
            <a:r>
              <a:rPr lang="zh-TW" altLang="en-US" sz="3200" dirty="0"/>
              <a:t>元</a:t>
            </a:r>
            <a:r>
              <a:rPr lang="zh-TW" altLang="en-US" sz="3200" dirty="0" smtClean="0"/>
              <a:t>學習</a:t>
            </a:r>
            <a:r>
              <a:rPr lang="zh-TW" altLang="en-US" sz="3200" dirty="0"/>
              <a:t>風格</a:t>
            </a:r>
            <a:r>
              <a:rPr lang="en-US" altLang="zh-TW" sz="3200" dirty="0"/>
              <a:t>?</a:t>
            </a:r>
            <a:endParaRPr lang="zh-HK" altLang="en-US" sz="3200" dirty="0"/>
          </a:p>
        </p:txBody>
      </p:sp>
      <p:sp>
        <p:nvSpPr>
          <p:cNvPr id="12" name="圓角矩形 11"/>
          <p:cNvSpPr/>
          <p:nvPr/>
        </p:nvSpPr>
        <p:spPr>
          <a:xfrm rot="432785">
            <a:off x="7459664" y="5057775"/>
            <a:ext cx="460375" cy="1857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8131039"/>
              </p:ext>
            </p:extLst>
          </p:nvPr>
        </p:nvGraphicFramePr>
        <p:xfrm>
          <a:off x="1335423" y="1273215"/>
          <a:ext cx="10135088" cy="4862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6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635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3651"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活動名稱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MO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玩</a:t>
                      </a:r>
                      <a:r>
                        <a:rPr kumimoji="0" lang="zh-MO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</a:t>
                      </a:r>
                    </a:p>
                  </a:txBody>
                  <a:tcPr marL="4252" marR="4252" marT="4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MO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學習類型</a:t>
                      </a:r>
                    </a:p>
                  </a:txBody>
                  <a:tcPr marL="4252" marR="4252" marT="4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MO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搜尋編號</a:t>
                      </a:r>
                    </a:p>
                  </a:txBody>
                  <a:tcPr marL="4252" marR="4252" marT="4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MO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教材演說</a:t>
                      </a:r>
                    </a:p>
                  </a:txBody>
                  <a:tcPr marL="4252" marR="4252" marT="4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注意事項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8596"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限時歸位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A28E6A"/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zh-TW" altLang="en-US" sz="14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教師預備場地，供學生邊走動邊分類的地方（教師宜選擇一些能讓小組一起活動的地方）</a:t>
                      </a:r>
                      <a:endParaRPr lang="en-US" altLang="zh-TW" sz="14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若學生自行完成，教師可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調校物件</a:t>
                      </a:r>
                      <a:r>
                        <a:rPr lang="zh-TW" altLang="en-US" sz="1400" u="none" strike="noStrike" dirty="0">
                          <a:effectLst/>
                        </a:rPr>
                        <a:t>的數量、種類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等。謹記</a:t>
                      </a:r>
                      <a:r>
                        <a:rPr lang="zh-TW" altLang="en-US" sz="1400" u="none" strike="noStrike" dirty="0">
                          <a:effectLst/>
                        </a:rPr>
                        <a:t>分類的指示要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清晰。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489">
                <a:tc rowSpan="3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提昇學生的分類能力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教師可把需分類的物品分佈在四周，然後請學生根據範疇把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物件分類</a:t>
                      </a:r>
                      <a:r>
                        <a:rPr lang="zh-TW" altLang="en-US" sz="1400" u="none" strike="noStrike" dirty="0">
                          <a:effectLst/>
                        </a:rPr>
                        <a:t>（類別不能超過四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種）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Bodily-Kinesthetic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A7-K01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針對動覺型的學生，讓學生在四周把不同的物品作分類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489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教師可用口號，提醒學生看清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物件才分類。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Verbal Linguistic Audio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A7-LA01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針對語言文字型的學生，讓學生聆聽指示後，放置正確的物件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5361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限時完成，看看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誰的物品分類最</a:t>
                      </a:r>
                      <a:r>
                        <a:rPr lang="zh-TW" altLang="en-US" sz="1400" u="none" strike="noStrike" dirty="0">
                          <a:effectLst/>
                        </a:rPr>
                        <a:t>正確及最多，讓組員報告出來。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Interpersonal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u="none" strike="noStrike" dirty="0" smtClean="0">
                          <a:effectLst/>
                        </a:rPr>
                        <a:t>Verbal Linguistic Audio</a:t>
                      </a:r>
                      <a:endParaRPr lang="en-US" altLang="zh-HK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A7-Ip01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針對人際交往型的學生，小組組員互相報告比賽的結果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52" marR="4252" marT="42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45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13775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智</a:t>
            </a:r>
            <a:r>
              <a:rPr lang="zh-TW" altLang="en-US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齡</a:t>
            </a:r>
            <a:r>
              <a:rPr lang="en-US" altLang="zh-TW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4</a:t>
            </a:r>
            <a:r>
              <a:rPr lang="zh-TW" altLang="en-US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歲</a:t>
            </a:r>
            <a:r>
              <a:rPr lang="en-US" altLang="zh-TW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(</a:t>
            </a:r>
            <a:r>
              <a:rPr lang="en-US" altLang="zh-TW" dirty="0" smtClean="0"/>
              <a:t>A8)</a:t>
            </a:r>
            <a:r>
              <a:rPr lang="zh-TW" altLang="en-US" dirty="0" smtClean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格價專員（個人）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69042" y="1412110"/>
            <a:ext cx="5440102" cy="4884517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玩法：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教師先把課室劃分成數個超級市場的場景，並售賣相同的貨品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教師給予學生玩具金錢及紀錄表，要求學生先到不同超級市場紀錄自己喜愛物品的價錢，再決定到哪一間超級市場購買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物品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作用：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懂得做個精明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消費者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其他注意事項：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教師把不同超級市場物品的價錢設定成有一定的距離，以及先讓學生購買一件物品。當學生熟習後，可增加難度至購買兩件物品；亦可把價錢設定得接近一點，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增加選擇和下決定的難度。</a:t>
            </a: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7065290" y="1445051"/>
            <a:ext cx="855218" cy="307998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zh-TW" altLang="en-US" sz="1400" dirty="0"/>
              <a:t>教具圖</a:t>
            </a:r>
            <a:r>
              <a:rPr lang="zh-TW" altLang="en-US" sz="1400" dirty="0" smtClean="0"/>
              <a:t>：</a:t>
            </a:r>
            <a:endParaRPr lang="en-US" altLang="zh-TW" sz="1400" dirty="0" smtClean="0"/>
          </a:p>
        </p:txBody>
      </p:sp>
      <p:sp>
        <p:nvSpPr>
          <p:cNvPr id="6" name="圓角矩形 5"/>
          <p:cNvSpPr/>
          <p:nvPr/>
        </p:nvSpPr>
        <p:spPr>
          <a:xfrm rot="432785">
            <a:off x="7762875" y="5467350"/>
            <a:ext cx="755650" cy="215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4440238" y="4724400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Tahoma" pitchFamily="34" charset="0"/>
            </a:endParaRPr>
          </a:p>
        </p:txBody>
      </p:sp>
      <p:pic>
        <p:nvPicPr>
          <p:cNvPr id="7177" name="Picture 9" descr="C:\Users\chl\Desktop\p\small photos\m_IMG_7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" t="17238" r="2571" b="15463"/>
          <a:stretch/>
        </p:blipFill>
        <p:spPr bwMode="auto">
          <a:xfrm>
            <a:off x="7162158" y="4407462"/>
            <a:ext cx="3741832" cy="19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625878"/>
              </p:ext>
            </p:extLst>
          </p:nvPr>
        </p:nvGraphicFramePr>
        <p:xfrm>
          <a:off x="7065290" y="1898642"/>
          <a:ext cx="3780035" cy="1918427"/>
        </p:xfrm>
        <a:graphic>
          <a:graphicData uri="http://schemas.openxmlformats.org/drawingml/2006/table">
            <a:tbl>
              <a:tblPr firstRow="1" bandRow="1"/>
              <a:tblGrid>
                <a:gridCol w="1115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/>
                        <a:t>物品１</a:t>
                      </a:r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/>
                        <a:t>物品２</a:t>
                      </a:r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/>
                        <a:t>物品３</a:t>
                      </a:r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zh-TW" altLang="en-US" sz="1400" dirty="0" smtClean="0"/>
                        <a:t>超級市場１</a:t>
                      </a:r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zh-TW" altLang="en-US" sz="1400" dirty="0" smtClean="0"/>
                        <a:t>超級市場２</a:t>
                      </a:r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zh-TW" altLang="en-US" sz="1400" dirty="0" smtClean="0"/>
                        <a:t>超級市場３</a:t>
                      </a:r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zh-HK" alt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822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2118030" y="190501"/>
            <a:ext cx="8229600" cy="650875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如何照顧學生</a:t>
            </a:r>
            <a:r>
              <a:rPr lang="zh-TW" altLang="en-US" sz="3200" dirty="0" smtClean="0"/>
              <a:t>的多元學習</a:t>
            </a:r>
            <a:r>
              <a:rPr lang="zh-TW" altLang="en-US" sz="3200" dirty="0"/>
              <a:t>風格</a:t>
            </a:r>
            <a:r>
              <a:rPr lang="en-US" altLang="zh-TW" sz="3200" dirty="0"/>
              <a:t>?</a:t>
            </a:r>
            <a:endParaRPr lang="zh-HK" altLang="en-US" sz="32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EC9FCA15-1C86-4063-B752-3E499D916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310279"/>
              </p:ext>
            </p:extLst>
          </p:nvPr>
        </p:nvGraphicFramePr>
        <p:xfrm>
          <a:off x="1065214" y="841375"/>
          <a:ext cx="10242437" cy="5254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891">
                  <a:extLst>
                    <a:ext uri="{9D8B030D-6E8A-4147-A177-3AD203B41FA5}">
                      <a16:colId xmlns:a16="http://schemas.microsoft.com/office/drawing/2014/main" xmlns="" val="1868617739"/>
                    </a:ext>
                  </a:extLst>
                </a:gridCol>
                <a:gridCol w="2693283">
                  <a:extLst>
                    <a:ext uri="{9D8B030D-6E8A-4147-A177-3AD203B41FA5}">
                      <a16:colId xmlns:a16="http://schemas.microsoft.com/office/drawing/2014/main" xmlns="" val="906814243"/>
                    </a:ext>
                  </a:extLst>
                </a:gridCol>
                <a:gridCol w="1194067">
                  <a:extLst>
                    <a:ext uri="{9D8B030D-6E8A-4147-A177-3AD203B41FA5}">
                      <a16:colId xmlns:a16="http://schemas.microsoft.com/office/drawing/2014/main" xmlns="" val="1677547215"/>
                    </a:ext>
                  </a:extLst>
                </a:gridCol>
                <a:gridCol w="1154264">
                  <a:extLst>
                    <a:ext uri="{9D8B030D-6E8A-4147-A177-3AD203B41FA5}">
                      <a16:colId xmlns:a16="http://schemas.microsoft.com/office/drawing/2014/main" xmlns="" val="4008442037"/>
                    </a:ext>
                  </a:extLst>
                </a:gridCol>
                <a:gridCol w="2198036">
                  <a:extLst>
                    <a:ext uri="{9D8B030D-6E8A-4147-A177-3AD203B41FA5}">
                      <a16:colId xmlns:a16="http://schemas.microsoft.com/office/drawing/2014/main" xmlns="" val="1542059735"/>
                    </a:ext>
                  </a:extLst>
                </a:gridCol>
                <a:gridCol w="1370896">
                  <a:extLst>
                    <a:ext uri="{9D8B030D-6E8A-4147-A177-3AD203B41FA5}">
                      <a16:colId xmlns:a16="http://schemas.microsoft.com/office/drawing/2014/main" xmlns="" val="2779973401"/>
                    </a:ext>
                  </a:extLst>
                </a:gridCol>
              </a:tblGrid>
              <a:tr h="400485"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 smtClean="0">
                          <a:effectLst/>
                        </a:rPr>
                        <a:t>活動名稱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MO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玩法</a:t>
                      </a: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學習類型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>
                          <a:effectLst/>
                        </a:rPr>
                        <a:t>搜尋編號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教材演說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注意事項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843033"/>
                  </a:ext>
                </a:extLst>
              </a:tr>
              <a:tr h="598736"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格價專員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教師先把課室劃分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成數個不同超級市場的場景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，售賣</a:t>
                      </a:r>
                      <a:r>
                        <a:rPr lang="zh-TW" altLang="en-US" sz="1400" u="none" strike="noStrike" dirty="0">
                          <a:effectLst/>
                        </a:rPr>
                        <a:t>相同的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貨品。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教師把不同超級市場物品的價錢設定成有一定的距離，以及先讓學生購買一件物品。當學生熟習後，可增加難度至購買兩件物品；亦可把價錢設定得接近一點，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增加選擇和下決定的難度</a:t>
                      </a:r>
                      <a:r>
                        <a:rPr lang="zh-TW" altLang="en-US" sz="1400" u="none" strike="noStrike" dirty="0">
                          <a:effectLst/>
                        </a:rPr>
                        <a:t>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849818"/>
                  </a:ext>
                </a:extLst>
              </a:tr>
              <a:tr h="1193490">
                <a:tc rowSpan="4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懂得做個精明消費者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教師給予學生玩具金錢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及記錄</a:t>
                      </a:r>
                      <a:r>
                        <a:rPr lang="zh-TW" altLang="en-US" sz="1400" u="none" strike="noStrike" dirty="0">
                          <a:effectLst/>
                        </a:rPr>
                        <a:t>表，要求學生先到不同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超級市場記錄</a:t>
                      </a:r>
                      <a:r>
                        <a:rPr lang="zh-TW" altLang="en-US" sz="1400" u="none" strike="noStrike" dirty="0">
                          <a:effectLst/>
                        </a:rPr>
                        <a:t>自己喜愛物品的價錢，再決定到哪一間超級市場購買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物品。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Verbal Linguistic Written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A8-LW01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針對語言文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字型</a:t>
                      </a:r>
                      <a:r>
                        <a:rPr lang="zh-TW" altLang="en-US" sz="1400" u="none" strike="noStrike" dirty="0">
                          <a:effectLst/>
                        </a:rPr>
                        <a:t>（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寫作）的</a:t>
                      </a:r>
                      <a:r>
                        <a:rPr lang="zh-TW" altLang="en-US" sz="1400" u="none" strike="noStrike" dirty="0">
                          <a:effectLst/>
                        </a:rPr>
                        <a:t>學生，活動最主要讓學生透過文字記錄物品的價錢。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569555"/>
                  </a:ext>
                </a:extLst>
              </a:tr>
              <a:tr h="995239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學生到達之後，可以選取以平板電腦聆聽該櫃位的貨品介紹，及後記錄物品的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價錢。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Verbal Linguistic Audio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A8-LA03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針對語言文字型的學生，活動最主要讓學生觀看短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片，了解物品的</a:t>
                      </a:r>
                      <a:r>
                        <a:rPr lang="zh-TW" altLang="en-US" sz="1400" u="none" strike="noStrike" dirty="0">
                          <a:effectLst/>
                        </a:rPr>
                        <a:t>價錢。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0876000"/>
                  </a:ext>
                </a:extLst>
              </a:tr>
              <a:tr h="995239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學生到達之後，可以選取以連點成線的方式，找出物品的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價錢，然後記錄下來。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Visual Spatial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A8-VS02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針對視覺／空間型的學生，透過連點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成線，</a:t>
                      </a:r>
                      <a:r>
                        <a:rPr lang="zh-TW" altLang="en-US" sz="1400" u="none" strike="noStrike" dirty="0">
                          <a:effectLst/>
                        </a:rPr>
                        <a:t>讓學生找出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物品的價錢</a:t>
                      </a:r>
                      <a:r>
                        <a:rPr lang="zh-TW" altLang="en-US" sz="1400" u="none" strike="noStrike" dirty="0">
                          <a:effectLst/>
                        </a:rPr>
                        <a:t>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703697"/>
                  </a:ext>
                </a:extLst>
              </a:tr>
              <a:tr h="995239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學生到達之後，可以觀看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物品的</a:t>
                      </a:r>
                      <a:r>
                        <a:rPr lang="zh-TW" altLang="en-US" sz="1400" u="none" strike="noStrike" dirty="0">
                          <a:effectLst/>
                        </a:rPr>
                        <a:t>價錢表，找出物品的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價錢，然後記錄下來。</a:t>
                      </a:r>
                      <a:endParaRPr lang="en-US" altLang="zh-TW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最後，各學生透過自己的記錄匯報格價結果。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Intrapersonal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A8-Trp01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針對個人內省型的學生，活動讓學生以看海報的方式，找出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物品的價錢</a:t>
                      </a:r>
                      <a:r>
                        <a:rPr lang="zh-TW" altLang="en-US" sz="1400" u="none" strike="noStrike" dirty="0">
                          <a:effectLst/>
                        </a:rPr>
                        <a:t>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285" marR="4285" marT="4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009923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37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75763" y="704850"/>
            <a:ext cx="9335037" cy="70699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Franklin Gothic Book" panose="020B0503020102020204" pitchFamily="34" charset="0"/>
              </a:rPr>
              <a:t>智齡</a:t>
            </a:r>
            <a:r>
              <a:rPr lang="en-US" altLang="zh-TW" dirty="0" smtClean="0">
                <a:latin typeface="Franklin Gothic Book" panose="020B0503020102020204" pitchFamily="34" charset="0"/>
              </a:rPr>
              <a:t>4.5</a:t>
            </a:r>
            <a:r>
              <a:rPr lang="zh-TW" altLang="en-US" dirty="0" smtClean="0">
                <a:latin typeface="Franklin Gothic Book" panose="020B0503020102020204" pitchFamily="34" charset="0"/>
              </a:rPr>
              <a:t>歲</a:t>
            </a:r>
            <a:r>
              <a:rPr lang="en-US" altLang="zh-TW" dirty="0">
                <a:latin typeface="Franklin Gothic Book" panose="020B0503020102020204" pitchFamily="34" charset="0"/>
              </a:rPr>
              <a:t>(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A9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/>
              <a:t>– </a:t>
            </a:r>
            <a:r>
              <a:rPr lang="zh-TW" altLang="en-US" dirty="0"/>
              <a:t>以偏找全（個人）</a:t>
            </a:r>
            <a:endParaRPr lang="zh-HK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65213" y="1513682"/>
            <a:ext cx="4038600" cy="44338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zh-TW" altLang="en-US" sz="1600" dirty="0"/>
              <a:t>玩法：</a:t>
            </a:r>
            <a:endParaRPr lang="en-US" altLang="zh-TW" sz="1600" dirty="0"/>
          </a:p>
          <a:p>
            <a:pPr algn="just">
              <a:buClr>
                <a:schemeClr val="accent3"/>
              </a:buClr>
              <a:defRPr/>
            </a:pPr>
            <a:r>
              <a:rPr lang="zh-TW" altLang="en-US" sz="1600" dirty="0"/>
              <a:t>教師準備一些圖片（例如人物、物件、文字等），然後把圖片的一角顯示在一張卡紙上（提示卡）</a:t>
            </a:r>
            <a:endParaRPr lang="en-US" altLang="zh-TW" sz="1600" dirty="0"/>
          </a:p>
          <a:p>
            <a:pPr algn="just">
              <a:buClr>
                <a:schemeClr val="accent3"/>
              </a:buClr>
              <a:defRPr/>
            </a:pPr>
            <a:r>
              <a:rPr lang="zh-TW" altLang="en-US" sz="1600" dirty="0"/>
              <a:t>教師邀請學生觀察圖片，並找回完整的圖卡</a:t>
            </a:r>
            <a:endParaRPr lang="en-US" altLang="zh-TW" sz="1600" dirty="0"/>
          </a:p>
          <a:p>
            <a:pPr algn="just">
              <a:buClr>
                <a:schemeClr val="accent3"/>
              </a:buClr>
              <a:defRPr/>
            </a:pPr>
            <a:r>
              <a:rPr lang="zh-TW" altLang="en-US" sz="1600" dirty="0"/>
              <a:t>如想多些同學參與，可在提示卡後面，給予簡單的文字提示</a:t>
            </a:r>
            <a:endParaRPr lang="en-US" altLang="zh-TW" sz="1600" dirty="0"/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作用：</a:t>
            </a:r>
            <a:endParaRPr lang="en-US" altLang="zh-TW" sz="1600" dirty="0"/>
          </a:p>
          <a:p>
            <a:pPr algn="just">
              <a:buClr>
                <a:schemeClr val="accent3"/>
              </a:buClr>
              <a:defRPr/>
            </a:pPr>
            <a:r>
              <a:rPr lang="zh-TW" altLang="en-US" sz="1600" dirty="0"/>
              <a:t>訓練同學的想像力</a:t>
            </a:r>
            <a:endParaRPr lang="en-US" altLang="zh-TW" sz="1600" dirty="0"/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5733010" y="1585913"/>
            <a:ext cx="4038600" cy="44338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  <a:defRPr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其他注意事項：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學生先用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6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張圖卡開始，以該單元熟悉的題材開始，然後再加深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注意所找的題材，需因應學生的能力</a:t>
            </a:r>
            <a:endParaRPr lang="en-US" altLang="zh-H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en-US" altLang="zh-H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教具圖：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 rot="432785">
            <a:off x="7762875" y="5467350"/>
            <a:ext cx="755650" cy="215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3" cstate="print"/>
          <a:srcRect l="52043" t="55783" r="17711" b="26530"/>
          <a:stretch/>
        </p:blipFill>
        <p:spPr bwMode="auto">
          <a:xfrm>
            <a:off x="6107073" y="4440295"/>
            <a:ext cx="2521771" cy="1808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3" cstate="print"/>
          <a:srcRect l="50932" t="30000" r="17067" b="49666"/>
          <a:stretch/>
        </p:blipFill>
        <p:spPr bwMode="auto">
          <a:xfrm>
            <a:off x="8010659" y="2822542"/>
            <a:ext cx="2875734" cy="1582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35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241822" y="204359"/>
            <a:ext cx="8229600" cy="650875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如何照顧學生</a:t>
            </a:r>
            <a:r>
              <a:rPr lang="zh-TW" altLang="en-US" sz="3200" dirty="0" smtClean="0"/>
              <a:t>的多元學習</a:t>
            </a:r>
            <a:r>
              <a:rPr lang="zh-TW" altLang="en-US" sz="3200" dirty="0"/>
              <a:t>風格</a:t>
            </a:r>
            <a:r>
              <a:rPr lang="en-US" altLang="zh-TW" sz="3200" dirty="0"/>
              <a:t>?</a:t>
            </a:r>
            <a:endParaRPr lang="zh-HK" altLang="en-US" sz="3200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147DB5B6-B3CB-4B88-872D-B82DA524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604397"/>
              </p:ext>
            </p:extLst>
          </p:nvPr>
        </p:nvGraphicFramePr>
        <p:xfrm>
          <a:off x="1065213" y="855233"/>
          <a:ext cx="9920467" cy="487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5108">
                  <a:extLst>
                    <a:ext uri="{9D8B030D-6E8A-4147-A177-3AD203B41FA5}">
                      <a16:colId xmlns:a16="http://schemas.microsoft.com/office/drawing/2014/main" xmlns="" val="1009264036"/>
                    </a:ext>
                  </a:extLst>
                </a:gridCol>
                <a:gridCol w="2446986">
                  <a:extLst>
                    <a:ext uri="{9D8B030D-6E8A-4147-A177-3AD203B41FA5}">
                      <a16:colId xmlns:a16="http://schemas.microsoft.com/office/drawing/2014/main" xmlns="" val="3202024412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xmlns="" val="2115980586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xmlns="" val="2577693492"/>
                    </a:ext>
                  </a:extLst>
                </a:gridCol>
                <a:gridCol w="2078451">
                  <a:extLst>
                    <a:ext uri="{9D8B030D-6E8A-4147-A177-3AD203B41FA5}">
                      <a16:colId xmlns:a16="http://schemas.microsoft.com/office/drawing/2014/main" xmlns="" val="2183719502"/>
                    </a:ext>
                  </a:extLst>
                </a:gridCol>
                <a:gridCol w="1347330">
                  <a:extLst>
                    <a:ext uri="{9D8B030D-6E8A-4147-A177-3AD203B41FA5}">
                      <a16:colId xmlns:a16="http://schemas.microsoft.com/office/drawing/2014/main" xmlns="" val="2077887709"/>
                    </a:ext>
                  </a:extLst>
                </a:gridCol>
              </a:tblGrid>
              <a:tr h="224997"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活動名稱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>
                          <a:effectLst/>
                        </a:rPr>
                        <a:t>玩法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 dirty="0">
                          <a:effectLst/>
                        </a:rPr>
                        <a:t>學習類型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MO" altLang="en-US" sz="1400" u="none" strike="noStrike">
                          <a:effectLst/>
                        </a:rPr>
                        <a:t>搜尋編號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教材演說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MO" altLang="en-US" sz="1400" u="none" strike="noStrike" dirty="0">
                          <a:effectLst/>
                        </a:rPr>
                        <a:t>注意事項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0215880"/>
                  </a:ext>
                </a:extLst>
              </a:tr>
              <a:tr h="886100"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以偏找全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教師準備一些圖片（例如人物、物件、文字等），然後把圖片的一角顯示在一張卡紙上（提示卡）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>
                          <a:effectLst/>
                        </a:rPr>
                        <a:t> </a:t>
                      </a:r>
                      <a:endParaRPr lang="zh-MO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MO" altLang="en-US" sz="1400" u="none" strike="noStrike" dirty="0">
                          <a:effectLst/>
                        </a:rPr>
                        <a:t> </a:t>
                      </a:r>
                      <a:endParaRPr lang="zh-MO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學生先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用５－６張</a:t>
                      </a:r>
                      <a:r>
                        <a:rPr lang="zh-TW" altLang="en-US" sz="1400" u="none" strike="noStrike" dirty="0">
                          <a:effectLst/>
                        </a:rPr>
                        <a:t>圖卡開始，以該單元熟悉的題材開始，然後再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加入相關題材的圖卡，可因應</a:t>
                      </a:r>
                      <a:r>
                        <a:rPr lang="zh-TW" altLang="en-US" sz="1400" u="none" strike="noStrike" dirty="0">
                          <a:effectLst/>
                        </a:rPr>
                        <a:t>學生的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能力調節數量．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543044"/>
                  </a:ext>
                </a:extLst>
              </a:tr>
              <a:tr h="1106468">
                <a:tc rowSpan="4"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訓練同學的想像力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教師邀請學生觀察圖片，過程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中給予</a:t>
                      </a:r>
                      <a:r>
                        <a:rPr lang="zh-TW" altLang="en-US" sz="1400" u="none" strike="noStrike" dirty="0">
                          <a:effectLst/>
                        </a:rPr>
                        <a:t>提示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Visual Spatial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A9-VS01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針對視覺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空間型的學生，讓學生觀察圖片，再找回正確的圖卡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308775"/>
                  </a:ext>
                </a:extLst>
              </a:tr>
              <a:tr h="886100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教師引導學生找回完整的圖卡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Bodily-Kinesthetic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A9-K04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針對動覺型的學生，讓學生根據特徵，組成完整的圖片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6605744"/>
                  </a:ext>
                </a:extLst>
              </a:tr>
              <a:tr h="886100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如想多些同學參與，可在提示卡後面，給予簡單的文字提示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Verbal Linguistic Written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A9-LW01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針對寫作型的學生，讓學生根據指示，完成活動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660655"/>
                  </a:ext>
                </a:extLst>
              </a:tr>
              <a:tr h="886100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>
                          <a:effectLst/>
                        </a:rPr>
                        <a:t>當學生找到所有圖卡後，讓學生說出是什麼物品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Verbal Linguistic Audio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A9-LA01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針對語言文字型的學生，讓學生說出物件的名稱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4482" marR="4482" marT="44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304865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95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562377"/>
            <a:ext cx="10058402" cy="6997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知道學生的多元發展優勢，又有多元學習活動庫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接著</a:t>
            </a:r>
            <a:r>
              <a:rPr lang="zh-TW" altLang="en-US" dirty="0" smtClean="0"/>
              <a:t>如何在課堂實踐？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455313"/>
            <a:ext cx="9881830" cy="4558264"/>
          </a:xfrm>
        </p:spPr>
        <p:txBody>
          <a:bodyPr/>
          <a:lstStyle/>
          <a:p>
            <a:r>
              <a:rPr lang="zh-TW" altLang="en-US" dirty="0" smtClean="0"/>
              <a:t>組長先訪校，了解各組員所教授學生的學習情況</a:t>
            </a:r>
            <a:endParaRPr lang="en-US" altLang="zh-TW" dirty="0" smtClean="0"/>
          </a:p>
          <a:p>
            <a:r>
              <a:rPr lang="zh-TW" altLang="en-US" dirty="0" smtClean="0"/>
              <a:t>組長跟組員備課，了解組員對學生學習表現的期望</a:t>
            </a:r>
            <a:endParaRPr lang="en-US" altLang="zh-TW" dirty="0" smtClean="0"/>
          </a:p>
          <a:p>
            <a:r>
              <a:rPr lang="zh-TW" altLang="en-US" dirty="0" smtClean="0"/>
              <a:t>運用</a:t>
            </a:r>
            <a:r>
              <a:rPr lang="zh-TW" altLang="en-US" b="1" dirty="0" smtClean="0"/>
              <a:t>課堂設計表</a:t>
            </a:r>
            <a:r>
              <a:rPr lang="zh-TW" altLang="en-US" dirty="0" smtClean="0"/>
              <a:t>，重點規劃有效的教學策略對應預期學生的學習困難。</a:t>
            </a:r>
            <a:endParaRPr lang="en-US" altLang="zh-TW" dirty="0" smtClean="0"/>
          </a:p>
          <a:p>
            <a:r>
              <a:rPr lang="zh-TW" altLang="en-US" dirty="0" smtClean="0"/>
              <a:t>課堂設計表涵蓋規劃、學生面對的困難、給予支援的方法，以至預期學生的學習表現等範疇。</a:t>
            </a:r>
            <a:endParaRPr lang="en-US" altLang="zh-TW" dirty="0" smtClean="0"/>
          </a:p>
          <a:p>
            <a:r>
              <a:rPr lang="zh-TW" altLang="en-US" dirty="0" smtClean="0"/>
              <a:t>課堂設計表設計方便同儕備課／課評，寫上意見及改善方案．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04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Salesforce Sans"/>
                <a:sym typeface="Salesforce Sans"/>
              </a:rPr>
              <a:t>一、特殊教育</a:t>
            </a:r>
            <a:r>
              <a:rPr lang="zh-TW" altLang="en-US" dirty="0">
                <a:latin typeface="Salesforce Sans"/>
                <a:sym typeface="Salesforce Sans"/>
              </a:rPr>
              <a:t>卓師</a:t>
            </a:r>
            <a:r>
              <a:rPr lang="zh-TW" altLang="en-US" dirty="0" smtClean="0">
                <a:latin typeface="Salesforce Sans"/>
                <a:sym typeface="Salesforce Sans"/>
              </a:rPr>
              <a:t>工作室的目標：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HK" dirty="0"/>
              <a:t>提升參與教師的專業素養和教研</a:t>
            </a:r>
            <a:r>
              <a:rPr lang="zh-TW" altLang="zh-HK" dirty="0" smtClean="0"/>
              <a:t>水平</a:t>
            </a:r>
            <a:r>
              <a:rPr lang="en-US" altLang="zh-TW" dirty="0" smtClean="0"/>
              <a:t>︰</a:t>
            </a:r>
            <a:r>
              <a:rPr lang="zh-TW" altLang="zh-HK" dirty="0" smtClean="0"/>
              <a:t>透過</a:t>
            </a:r>
            <a:r>
              <a:rPr lang="zh-TW" altLang="zh-HK" dirty="0"/>
              <a:t>講座、工作坊及教學實踐，讓參與教師掌握學生學習多樣性及多元學習風格。</a:t>
            </a:r>
          </a:p>
          <a:p>
            <a:pPr lvl="0"/>
            <a:r>
              <a:rPr lang="zh-TW" altLang="zh-HK" dirty="0"/>
              <a:t>領導參與計劃教師運用多元學習的評估工具，找出不同學生的難點及多元學習風格。</a:t>
            </a:r>
          </a:p>
          <a:p>
            <a:pPr lvl="0"/>
            <a:r>
              <a:rPr lang="zh-TW" altLang="zh-HK" dirty="0"/>
              <a:t>推動香港教研</a:t>
            </a:r>
            <a:r>
              <a:rPr lang="zh-TW" altLang="zh-HK" dirty="0" smtClean="0"/>
              <a:t>文化</a:t>
            </a:r>
            <a:r>
              <a:rPr lang="en-US" altLang="zh-TW" dirty="0"/>
              <a:t>︰</a:t>
            </a:r>
            <a:r>
              <a:rPr lang="zh-TW" altLang="zh-HK" dirty="0" smtClean="0"/>
              <a:t>小組</a:t>
            </a:r>
            <a:r>
              <a:rPr lang="zh-TW" altLang="zh-HK" dirty="0"/>
              <a:t>透過教研有系統地為有</a:t>
            </a:r>
            <a:r>
              <a:rPr lang="zh-TW" altLang="zh-HK" dirty="0" smtClean="0"/>
              <a:t>特殊</a:t>
            </a:r>
            <a:r>
              <a:rPr lang="zh-TW" altLang="en-US" dirty="0" smtClean="0"/>
              <a:t>教育</a:t>
            </a:r>
            <a:r>
              <a:rPr lang="zh-TW" altLang="zh-HK" dirty="0" smtClean="0"/>
              <a:t>需要</a:t>
            </a:r>
            <a:r>
              <a:rPr lang="zh-TW" altLang="zh-HK" dirty="0"/>
              <a:t>學生（下簡稱特教學生</a:t>
            </a:r>
            <a:r>
              <a:rPr lang="zh-TW" altLang="zh-HK" dirty="0" smtClean="0"/>
              <a:t>）找出學習難點</a:t>
            </a:r>
            <a:r>
              <a:rPr lang="zh-TW" altLang="zh-HK" dirty="0"/>
              <a:t>，思考及實踐改善的策略。</a:t>
            </a:r>
          </a:p>
          <a:p>
            <a:pPr lvl="0"/>
            <a:r>
              <a:rPr lang="zh-TW" altLang="zh-HK" dirty="0"/>
              <a:t>探索有效的教師專業發展模式，為參與學校培訓核心</a:t>
            </a:r>
            <a:r>
              <a:rPr lang="zh-TW" altLang="zh-HK" dirty="0" smtClean="0"/>
              <a:t>小組，</a:t>
            </a:r>
            <a:r>
              <a:rPr lang="zh-TW" altLang="zh-HK" dirty="0"/>
              <a:t>發展照顧學生學習多樣性的教學策略，有</a:t>
            </a:r>
            <a:r>
              <a:rPr lang="zh-TW" altLang="zh-HK" dirty="0" smtClean="0"/>
              <a:t>步驟</a:t>
            </a:r>
            <a:r>
              <a:rPr lang="zh-TW" altLang="en-US" dirty="0" smtClean="0"/>
              <a:t>地</a:t>
            </a:r>
            <a:r>
              <a:rPr lang="zh-TW" altLang="zh-HK" dirty="0" smtClean="0"/>
              <a:t>在</a:t>
            </a:r>
            <a:r>
              <a:rPr lang="zh-TW" altLang="zh-HK" dirty="0"/>
              <a:t>學校實踐。</a:t>
            </a:r>
          </a:p>
          <a:p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27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4520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課堂設計表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9612" t="11812" r="6304" b="8712"/>
          <a:stretch/>
        </p:blipFill>
        <p:spPr>
          <a:xfrm>
            <a:off x="1548168" y="850006"/>
            <a:ext cx="10542409" cy="5602309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334851" y="1803042"/>
            <a:ext cx="1300766" cy="3296992"/>
          </a:xfrm>
          <a:prstGeom prst="wedgeRectCallout">
            <a:avLst>
              <a:gd name="adj1" fmla="val 84118"/>
              <a:gd name="adj2" fmla="val -9232"/>
            </a:avLst>
          </a:prstGeom>
          <a:solidFill>
            <a:srgbClr val="D1EB9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列出學生的多元智能表現，八個不同的範疇，連同活動舉隅，方便老師參考。</a:t>
            </a:r>
            <a:endParaRPr lang="zh-HK" alt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5014" y="2511380"/>
            <a:ext cx="4288665" cy="38765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7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960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13285" t="11045" r="15537" b="18272"/>
          <a:stretch/>
        </p:blipFill>
        <p:spPr>
          <a:xfrm>
            <a:off x="1893195" y="914400"/>
            <a:ext cx="9994006" cy="5579842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347728" y="1545465"/>
            <a:ext cx="1376900" cy="3408500"/>
          </a:xfrm>
          <a:prstGeom prst="wedgeRectCallout">
            <a:avLst>
              <a:gd name="adj1" fmla="val 69733"/>
              <a:gd name="adj2" fmla="val -18577"/>
            </a:avLst>
          </a:prstGeom>
          <a:solidFill>
            <a:srgbClr val="AFF7F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n w="0"/>
                <a:solidFill>
                  <a:srgbClr val="552E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因應科目及學生智齡能力，擬訂合適的學習目標，同時列出學生分組，以便照顧學習多樣性．</a:t>
            </a:r>
            <a:endParaRPr lang="zh-HK" altLang="en-US" dirty="0">
              <a:ln w="0"/>
              <a:solidFill>
                <a:srgbClr val="552E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30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0656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預先規劃學生的學習難點及解決方案：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327510" y="1084812"/>
            <a:ext cx="1490182" cy="3475613"/>
          </a:xfrm>
          <a:prstGeom prst="wedgeRectCallout">
            <a:avLst>
              <a:gd name="adj1" fmla="val 76991"/>
              <a:gd name="adj2" fmla="val -4026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有系統規劃，列出學習目標、學生多元優勢、學習活動、學生學習難點及支援方法，組員表示設計教學更具體。</a:t>
            </a:r>
            <a:endParaRPr lang="zh-HK" altLang="en-US" dirty="0">
              <a:solidFill>
                <a:schemeClr val="tx2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/>
          <a:srcRect l="20748" t="22416" r="20317" b="8954"/>
          <a:stretch/>
        </p:blipFill>
        <p:spPr>
          <a:xfrm>
            <a:off x="2163651" y="762362"/>
            <a:ext cx="9305922" cy="6095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04566" y="1268931"/>
            <a:ext cx="8419048" cy="42686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2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9718" t="12376" r="10951" b="10967"/>
          <a:stretch/>
        </p:blipFill>
        <p:spPr>
          <a:xfrm>
            <a:off x="1333629" y="1085125"/>
            <a:ext cx="10288390" cy="5589431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275029" y="1433847"/>
            <a:ext cx="940157" cy="2301025"/>
          </a:xfrm>
          <a:prstGeom prst="wedgeRectCallout">
            <a:avLst>
              <a:gd name="adj1" fmla="val 103825"/>
              <a:gd name="adj2" fmla="val -34683"/>
            </a:avLst>
          </a:prstGeom>
          <a:solidFill>
            <a:srgbClr val="F8B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專業交流意見，分課堂前後兩部分，方便跟進。</a:t>
            </a:r>
            <a:endParaRPr lang="zh-HK" alt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28800" y="1524000"/>
            <a:ext cx="9620518" cy="2395601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4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402" y="229673"/>
            <a:ext cx="6801587" cy="62247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支援組員學校，推廣多元學習策略：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502" y="1078650"/>
            <a:ext cx="4027878" cy="566198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305" y="1465016"/>
            <a:ext cx="2335768" cy="418795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專業培訓講座</a:t>
            </a:r>
            <a:endParaRPr lang="en-US" altLang="zh-TW" dirty="0" smtClean="0"/>
          </a:p>
          <a:p>
            <a:r>
              <a:rPr lang="zh-TW" altLang="en-US" dirty="0" smtClean="0"/>
              <a:t>課室內張貼海報，加強教師對多元學習風格的了解。</a:t>
            </a:r>
            <a:endParaRPr lang="en-US" altLang="zh-TW" dirty="0" smtClean="0"/>
          </a:p>
          <a:p>
            <a:r>
              <a:rPr lang="zh-TW" altLang="en-US" dirty="0"/>
              <a:t>整</a:t>
            </a:r>
            <a:r>
              <a:rPr lang="zh-TW" altLang="en-US" dirty="0" smtClean="0"/>
              <a:t>理學生數據，用圖形表顯示，讓教師了解學生的多元表現，善用多元學習活動庫。</a:t>
            </a:r>
            <a:endParaRPr lang="en-US" altLang="zh-TW" dirty="0" smtClean="0"/>
          </a:p>
          <a:p>
            <a:r>
              <a:rPr lang="zh-TW" altLang="en-US" dirty="0" smtClean="0"/>
              <a:t>各班貼有多元學習的結果，讓教學人員都有所認識。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/>
          <a:srcRect l="32852" t="11437" r="31233" b="9652"/>
          <a:stretch/>
        </p:blipFill>
        <p:spPr>
          <a:xfrm>
            <a:off x="7443989" y="695459"/>
            <a:ext cx="4378816" cy="5409127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0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115"/>
          </a:xfrm>
        </p:spPr>
        <p:txBody>
          <a:bodyPr/>
          <a:lstStyle/>
          <a:p>
            <a:r>
              <a:rPr lang="zh-TW" altLang="en-US" dirty="0" smtClean="0"/>
              <a:t>教學實踐一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1" y="1133340"/>
            <a:ext cx="10058403" cy="5125791"/>
          </a:xfrm>
        </p:spPr>
        <p:txBody>
          <a:bodyPr/>
          <a:lstStyle/>
          <a:p>
            <a:r>
              <a:rPr lang="zh-TW" altLang="en-US" dirty="0" smtClean="0"/>
              <a:t>組員：陳結貞老師</a:t>
            </a:r>
            <a:endParaRPr lang="en-US" altLang="zh-TW" dirty="0" smtClean="0"/>
          </a:p>
          <a:p>
            <a:r>
              <a:rPr lang="zh-TW" altLang="en-US" dirty="0" smtClean="0"/>
              <a:t>學校所屬類型：肢體弱能學校</a:t>
            </a:r>
            <a:endParaRPr lang="en-US" altLang="zh-TW" dirty="0" smtClean="0"/>
          </a:p>
          <a:p>
            <a:r>
              <a:rPr lang="zh-TW" altLang="en-US" dirty="0" smtClean="0"/>
              <a:t>學生能力：嚴重至中度智障學生，智齡能力約２歲，初中學生</a:t>
            </a:r>
            <a:endParaRPr lang="en-US" altLang="zh-TW" dirty="0" smtClean="0"/>
          </a:p>
          <a:p>
            <a:r>
              <a:rPr lang="zh-TW" altLang="en-US" dirty="0" smtClean="0"/>
              <a:t>全班學生多元學習優勢： 動覺型、音樂型為主</a:t>
            </a:r>
            <a:endParaRPr lang="en-US" altLang="zh-TW" dirty="0" smtClean="0"/>
          </a:p>
          <a:p>
            <a:r>
              <a:rPr lang="zh-TW" altLang="en-US" dirty="0"/>
              <a:t>需</a:t>
            </a:r>
            <a:r>
              <a:rPr lang="zh-TW" altLang="en-US" dirty="0" smtClean="0"/>
              <a:t>提升學生的內省及人際交往的智能，教師</a:t>
            </a:r>
            <a:r>
              <a:rPr lang="zh-TW" altLang="en-US" dirty="0"/>
              <a:t>須</a:t>
            </a:r>
            <a:r>
              <a:rPr lang="zh-TW" altLang="en-US" dirty="0" smtClean="0"/>
              <a:t>特別提供支援方法</a:t>
            </a:r>
            <a:endParaRPr lang="en-US" altLang="zh-TW" dirty="0" smtClean="0"/>
          </a:p>
          <a:p>
            <a:r>
              <a:rPr lang="zh-TW" altLang="en-US" dirty="0" smtClean="0"/>
              <a:t>授課科目：中文科</a:t>
            </a:r>
            <a:endParaRPr lang="en-US" altLang="zh-TW" dirty="0" smtClean="0"/>
          </a:p>
          <a:p>
            <a:r>
              <a:rPr lang="zh-TW" altLang="en-US" dirty="0" smtClean="0"/>
              <a:t>課節：包括課文理解及文字書寫</a:t>
            </a:r>
            <a:endParaRPr lang="en-US" altLang="zh-TW" dirty="0" smtClean="0"/>
          </a:p>
          <a:p>
            <a:r>
              <a:rPr lang="zh-TW" altLang="en-US" dirty="0" smtClean="0"/>
              <a:t>面對的挑戰：學生需學習詩詞，如何選取合適的內容？如何豐富學生的經歷？ 學生還在塗鴉階段，如何提升他們對線條的掌握？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67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2631"/>
          </a:xfrm>
        </p:spPr>
        <p:txBody>
          <a:bodyPr/>
          <a:lstStyle/>
          <a:p>
            <a:r>
              <a:rPr lang="zh-TW" altLang="en-US" dirty="0" smtClean="0"/>
              <a:t>教學設計</a:t>
            </a:r>
            <a:r>
              <a:rPr lang="en-US" altLang="zh-TW" dirty="0" smtClean="0"/>
              <a:t>: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184856"/>
            <a:ext cx="10058402" cy="4828721"/>
          </a:xfrm>
        </p:spPr>
        <p:txBody>
          <a:bodyPr/>
          <a:lstStyle/>
          <a:p>
            <a:r>
              <a:rPr lang="zh-TW" altLang="en-US" dirty="0" smtClean="0"/>
              <a:t>中文</a:t>
            </a:r>
            <a:r>
              <a:rPr lang="en-US" altLang="zh-TW" dirty="0"/>
              <a:t>_</a:t>
            </a:r>
            <a:r>
              <a:rPr lang="en-US" altLang="zh-TW" dirty="0" smtClean="0"/>
              <a:t>S13A</a:t>
            </a:r>
            <a:r>
              <a:rPr lang="en-US" altLang="zh-TW" dirty="0"/>
              <a:t>_</a:t>
            </a:r>
            <a:r>
              <a:rPr lang="zh-TW" altLang="en-US" dirty="0"/>
              <a:t>結貞</a:t>
            </a:r>
            <a:r>
              <a:rPr lang="en-US" altLang="zh-TW" dirty="0"/>
              <a:t>_</a:t>
            </a:r>
            <a:r>
              <a:rPr lang="zh-TW" altLang="en-US" dirty="0"/>
              <a:t>課堂設計</a:t>
            </a:r>
            <a:r>
              <a:rPr lang="en-US" altLang="zh-TW" dirty="0"/>
              <a:t>_</a:t>
            </a:r>
            <a:r>
              <a:rPr lang="zh-TW" altLang="en-US" dirty="0"/>
              <a:t>特教</a:t>
            </a:r>
            <a:r>
              <a:rPr lang="en-US" altLang="zh-TW" dirty="0" smtClean="0"/>
              <a:t>_20191216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特色：</a:t>
            </a:r>
            <a:endParaRPr lang="en-US" altLang="zh-TW" dirty="0" smtClean="0"/>
          </a:p>
          <a:p>
            <a:r>
              <a:rPr lang="zh-TW" altLang="en-US" dirty="0" smtClean="0"/>
              <a:t>課堂設計回應學生的多元學習優勢，讓每位學生都能發揮所長。</a:t>
            </a:r>
            <a:endParaRPr lang="en-US" altLang="zh-TW" dirty="0" smtClean="0"/>
          </a:p>
          <a:p>
            <a:r>
              <a:rPr lang="zh-TW" altLang="en-US" dirty="0" smtClean="0"/>
              <a:t>教學設計活動多元化，豐富學生經歷，例如：除了朗讀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天淨沙．秋思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一曲，還編入熟悉的兒歌旋律，帶學生同唱。</a:t>
            </a:r>
            <a:endParaRPr lang="en-US" altLang="zh-TW" dirty="0"/>
          </a:p>
          <a:p>
            <a:r>
              <a:rPr lang="zh-TW" altLang="en-US" dirty="0" smtClean="0"/>
              <a:t>因應學生能力調適學習目標，照顧學生學習</a:t>
            </a:r>
            <a:r>
              <a:rPr lang="zh-TW" altLang="en-US" dirty="0" smtClean="0"/>
              <a:t>多樣性。</a:t>
            </a:r>
            <a:endParaRPr lang="en-US" altLang="zh-TW" dirty="0" smtClean="0"/>
          </a:p>
          <a:p>
            <a:r>
              <a:rPr lang="zh-TW" altLang="en-US" dirty="0" smtClean="0"/>
              <a:t>教具選材豐富，維持學生投入學習活動的興趣。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HK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115"/>
          </a:xfrm>
        </p:spPr>
        <p:txBody>
          <a:bodyPr/>
          <a:lstStyle/>
          <a:p>
            <a:r>
              <a:rPr lang="zh-TW" altLang="en-US" dirty="0" smtClean="0"/>
              <a:t>教學實踐二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1" y="1133340"/>
            <a:ext cx="10058403" cy="512579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組員：潘美玉老師</a:t>
            </a:r>
            <a:endParaRPr lang="en-US" altLang="zh-TW" dirty="0" smtClean="0"/>
          </a:p>
          <a:p>
            <a:r>
              <a:rPr lang="zh-TW" altLang="en-US" dirty="0" smtClean="0"/>
              <a:t>學校所屬類型：肢體弱能學校</a:t>
            </a:r>
            <a:endParaRPr lang="en-US" altLang="zh-TW" dirty="0" smtClean="0"/>
          </a:p>
          <a:p>
            <a:r>
              <a:rPr lang="zh-TW" altLang="en-US" dirty="0" smtClean="0"/>
              <a:t>學生能力：有限智能至中輕度智障學生，智齡能力約</a:t>
            </a:r>
            <a:r>
              <a:rPr lang="en-US" altLang="zh-TW" dirty="0" smtClean="0"/>
              <a:t>7</a:t>
            </a:r>
            <a:r>
              <a:rPr lang="zh-TW" altLang="en-US" dirty="0" smtClean="0"/>
              <a:t>歲或以上，初中學生</a:t>
            </a:r>
            <a:endParaRPr lang="en-US" altLang="zh-TW" dirty="0" smtClean="0"/>
          </a:p>
          <a:p>
            <a:r>
              <a:rPr lang="zh-TW" altLang="en-US" dirty="0" smtClean="0"/>
              <a:t>全班學生多元學習優勢： 動覺型、音樂型、推理邏輯型為主</a:t>
            </a:r>
            <a:endParaRPr lang="en-US" altLang="zh-TW" dirty="0" smtClean="0"/>
          </a:p>
          <a:p>
            <a:r>
              <a:rPr lang="zh-TW" altLang="en-US" dirty="0"/>
              <a:t>需</a:t>
            </a:r>
            <a:r>
              <a:rPr lang="zh-TW" altLang="en-US" dirty="0" smtClean="0"/>
              <a:t>提升學生的內省及語言文字的智能，教師</a:t>
            </a:r>
            <a:r>
              <a:rPr lang="zh-TW" altLang="en-US" dirty="0"/>
              <a:t>須</a:t>
            </a:r>
            <a:r>
              <a:rPr lang="zh-TW" altLang="en-US" dirty="0" smtClean="0"/>
              <a:t>特別提供支援方法</a:t>
            </a:r>
            <a:endParaRPr lang="en-US" altLang="zh-TW" dirty="0" smtClean="0"/>
          </a:p>
          <a:p>
            <a:r>
              <a:rPr lang="zh-TW" altLang="en-US" dirty="0" smtClean="0"/>
              <a:t>授課科目：數學科</a:t>
            </a:r>
            <a:endParaRPr lang="en-US" altLang="zh-TW" dirty="0" smtClean="0"/>
          </a:p>
          <a:p>
            <a:r>
              <a:rPr lang="zh-TW" altLang="en-US" dirty="0" smtClean="0"/>
              <a:t>課節：</a:t>
            </a:r>
            <a:r>
              <a:rPr lang="zh-TW" altLang="en-US" dirty="0"/>
              <a:t>認識</a:t>
            </a:r>
            <a:r>
              <a:rPr lang="zh-TW" altLang="en-US" dirty="0" smtClean="0"/>
              <a:t>四邊形及四邊形邊長推算</a:t>
            </a:r>
            <a:endParaRPr lang="en-US" altLang="zh-TW" dirty="0" smtClean="0"/>
          </a:p>
          <a:p>
            <a:r>
              <a:rPr lang="zh-TW" altLang="en-US" dirty="0" smtClean="0"/>
              <a:t>面對的挑戰：班中學生能力差異大，學習動機不強，較為被動。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0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4146"/>
          </a:xfrm>
        </p:spPr>
        <p:txBody>
          <a:bodyPr/>
          <a:lstStyle/>
          <a:p>
            <a:r>
              <a:rPr lang="zh-TW" altLang="en-US" dirty="0" smtClean="0"/>
              <a:t>教學設計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361986"/>
            <a:ext cx="9583497" cy="4278960"/>
          </a:xfrm>
        </p:spPr>
        <p:txBody>
          <a:bodyPr>
            <a:normAutofit/>
          </a:bodyPr>
          <a:lstStyle/>
          <a:p>
            <a:r>
              <a:rPr lang="zh-HK" altLang="en-US" dirty="0"/>
              <a:t>數學</a:t>
            </a:r>
            <a:r>
              <a:rPr lang="en-US" altLang="zh-HK" dirty="0"/>
              <a:t>_S3A_</a:t>
            </a:r>
            <a:r>
              <a:rPr lang="zh-HK" altLang="en-US" dirty="0"/>
              <a:t>潘美玉</a:t>
            </a:r>
            <a:r>
              <a:rPr lang="en-US" altLang="zh-HK" dirty="0"/>
              <a:t>_</a:t>
            </a:r>
            <a:r>
              <a:rPr lang="zh-HK" altLang="en-US" dirty="0"/>
              <a:t>課堂設計</a:t>
            </a:r>
            <a:r>
              <a:rPr lang="en-US" altLang="zh-HK" dirty="0"/>
              <a:t>_</a:t>
            </a:r>
            <a:r>
              <a:rPr lang="zh-HK" altLang="en-US" dirty="0"/>
              <a:t>特教</a:t>
            </a:r>
            <a:r>
              <a:rPr lang="en-US" altLang="zh-HK" dirty="0"/>
              <a:t>_</a:t>
            </a:r>
            <a:r>
              <a:rPr lang="en-US" altLang="zh-HK" dirty="0" smtClean="0"/>
              <a:t>2020120</a:t>
            </a:r>
          </a:p>
          <a:p>
            <a:pPr marL="0" indent="0">
              <a:buNone/>
            </a:pPr>
            <a:r>
              <a:rPr lang="zh-TW" altLang="en-US" dirty="0"/>
              <a:t>特色：</a:t>
            </a:r>
            <a:endParaRPr lang="en-US" altLang="zh-TW" dirty="0"/>
          </a:p>
          <a:p>
            <a:r>
              <a:rPr lang="zh-TW" altLang="en-US" dirty="0"/>
              <a:t>課堂設計回應學生的多元學習優勢，讓每位學生都能發揮所長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針對學生在多元學習範疇中「語言文字運用</a:t>
            </a:r>
            <a:r>
              <a:rPr lang="zh-TW" altLang="en-US" dirty="0"/>
              <a:t>」</a:t>
            </a:r>
            <a:r>
              <a:rPr lang="zh-TW" altLang="en-US" dirty="0" smtClean="0"/>
              <a:t>較弱，教師在設計學習活動例如：觀察、動手量度、網上圖形遊戲，並同時加入口訣，讓學生學習四邊形的性質。</a:t>
            </a:r>
            <a:endParaRPr lang="en-US" altLang="zh-TW" dirty="0"/>
          </a:p>
          <a:p>
            <a:r>
              <a:rPr lang="zh-TW" altLang="en-US" dirty="0"/>
              <a:t>因應學生能力調適學習目標</a:t>
            </a:r>
            <a:r>
              <a:rPr lang="zh-TW" altLang="en-US" dirty="0" smtClean="0"/>
              <a:t>，設計分層工作紙，照顧</a:t>
            </a:r>
            <a:r>
              <a:rPr lang="zh-TW" altLang="en-US" dirty="0"/>
              <a:t>學生學習</a:t>
            </a:r>
            <a:r>
              <a:rPr lang="zh-TW" altLang="en-US" dirty="0" smtClean="0"/>
              <a:t>多樣性。</a:t>
            </a:r>
            <a:endParaRPr lang="en-US" altLang="zh-TW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9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115"/>
          </a:xfrm>
        </p:spPr>
        <p:txBody>
          <a:bodyPr/>
          <a:lstStyle/>
          <a:p>
            <a:r>
              <a:rPr lang="zh-TW" altLang="en-US" dirty="0" smtClean="0"/>
              <a:t>教學實踐三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1" y="1133340"/>
            <a:ext cx="10058403" cy="5125791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組員：馬誦瑩老師</a:t>
            </a:r>
            <a:endParaRPr lang="en-US" altLang="zh-TW" dirty="0" smtClean="0"/>
          </a:p>
          <a:p>
            <a:r>
              <a:rPr lang="zh-TW" altLang="en-US" dirty="0" smtClean="0"/>
              <a:t>學校所屬類型：醫院學校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學生能力：小二及小三學生，主流班中有特殊學習需要的學生．</a:t>
            </a:r>
            <a:r>
              <a:rPr lang="zh-TW" altLang="zh-HK" dirty="0" smtClean="0"/>
              <a:t>兩</a:t>
            </a:r>
            <a:r>
              <a:rPr lang="zh-TW" altLang="zh-HK" dirty="0"/>
              <a:t>位學生確</a:t>
            </a:r>
            <a:r>
              <a:rPr lang="zh-TW" altLang="zh-HK" dirty="0" smtClean="0"/>
              <a:t>診</a:t>
            </a:r>
            <a:endParaRPr lang="en-US" altLang="zh-TW" dirty="0" smtClean="0"/>
          </a:p>
          <a:p>
            <a:pPr marL="0" lvl="0" indent="0">
              <a:buNone/>
            </a:pPr>
            <a:r>
              <a:rPr lang="zh-TW" altLang="en-US" dirty="0" smtClean="0"/>
              <a:t>　　　　　　</a:t>
            </a:r>
            <a:r>
              <a:rPr lang="zh-TW" altLang="zh-HK" dirty="0" smtClean="0"/>
              <a:t>讀寫</a:t>
            </a:r>
            <a:r>
              <a:rPr lang="zh-TW" altLang="zh-HK" dirty="0"/>
              <a:t>困難，能認讀</a:t>
            </a:r>
            <a:r>
              <a:rPr lang="zh-TW" altLang="zh-HK" dirty="0" smtClean="0"/>
              <a:t>詞語</a:t>
            </a:r>
            <a:r>
              <a:rPr lang="zh-TW" altLang="en-US" dirty="0" smtClean="0"/>
              <a:t>，</a:t>
            </a:r>
            <a:r>
              <a:rPr lang="zh-TW" altLang="zh-HK" dirty="0" smtClean="0"/>
              <a:t>但</a:t>
            </a:r>
            <a:r>
              <a:rPr lang="zh-TW" altLang="zh-HK" dirty="0"/>
              <a:t>默寫能力弱，健忘</a:t>
            </a:r>
            <a:r>
              <a:rPr lang="zh-TW" altLang="zh-HK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學生多元學習優勢： 動覺範疇為主</a:t>
            </a:r>
            <a:endParaRPr lang="en-US" altLang="zh-TW" dirty="0" smtClean="0"/>
          </a:p>
          <a:p>
            <a:r>
              <a:rPr lang="zh-TW" altLang="en-US" dirty="0"/>
              <a:t>需</a:t>
            </a:r>
            <a:r>
              <a:rPr lang="zh-TW" altLang="en-US" dirty="0" smtClean="0"/>
              <a:t>提升學生</a:t>
            </a:r>
            <a:r>
              <a:rPr lang="zh-TW" altLang="en-US" dirty="0"/>
              <a:t>的視覺空間／語言文字及</a:t>
            </a:r>
            <a:r>
              <a:rPr lang="zh-TW" altLang="en-US"/>
              <a:t>人際</a:t>
            </a:r>
            <a:r>
              <a:rPr lang="zh-TW" altLang="en-US" smtClean="0"/>
              <a:t>交往能力，</a:t>
            </a:r>
            <a:r>
              <a:rPr lang="zh-TW" altLang="en-US" dirty="0" smtClean="0"/>
              <a:t>教師</a:t>
            </a:r>
            <a:r>
              <a:rPr lang="zh-TW" altLang="en-US" dirty="0"/>
              <a:t>須</a:t>
            </a:r>
            <a:r>
              <a:rPr lang="zh-TW" altLang="en-US" dirty="0" smtClean="0"/>
              <a:t>特別</a:t>
            </a:r>
            <a:r>
              <a:rPr lang="zh-TW" altLang="en-US" smtClean="0"/>
              <a:t>提供支援。</a:t>
            </a:r>
            <a:endParaRPr lang="en-US" altLang="zh-TW" dirty="0" smtClean="0"/>
          </a:p>
          <a:p>
            <a:r>
              <a:rPr lang="zh-TW" altLang="en-US" dirty="0" smtClean="0"/>
              <a:t>授課科目：中文科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課節：</a:t>
            </a:r>
            <a:r>
              <a:rPr lang="zh-TW" altLang="zh-HK" dirty="0"/>
              <a:t>掌握形聲字的部首及聲符的</a:t>
            </a:r>
            <a:r>
              <a:rPr lang="zh-TW" altLang="zh-HK" dirty="0" smtClean="0"/>
              <a:t>作用</a:t>
            </a:r>
            <a:r>
              <a:rPr lang="zh-TW" altLang="en-US" dirty="0" smtClean="0"/>
              <a:t>、</a:t>
            </a:r>
            <a:r>
              <a:rPr lang="zh-TW" altLang="zh-HK" dirty="0" smtClean="0"/>
              <a:t>掌握拆字技巧</a:t>
            </a:r>
            <a:endParaRPr lang="zh-TW" altLang="zh-HK" dirty="0"/>
          </a:p>
          <a:p>
            <a:pPr lvl="0"/>
            <a:r>
              <a:rPr lang="zh-TW" altLang="en-US" dirty="0" smtClean="0"/>
              <a:t>面對的挑戰：</a:t>
            </a:r>
            <a:r>
              <a:rPr lang="zh-TW" altLang="zh-HK" dirty="0"/>
              <a:t>兩位</a:t>
            </a:r>
            <a:r>
              <a:rPr lang="zh-TW" altLang="zh-HK" dirty="0" smtClean="0"/>
              <a:t>學生其中</a:t>
            </a:r>
            <a:r>
              <a:rPr lang="zh-TW" altLang="zh-HK" dirty="0"/>
              <a:t>一位有輕微專注力不足，另一位屬自閉症譜系學生</a:t>
            </a:r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8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期望透過工作室：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323244205"/>
              </p:ext>
            </p:extLst>
          </p:nvPr>
        </p:nvGraphicFramePr>
        <p:xfrm>
          <a:off x="1390918" y="1790163"/>
          <a:ext cx="8989454" cy="387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4146"/>
          </a:xfrm>
        </p:spPr>
        <p:txBody>
          <a:bodyPr/>
          <a:lstStyle/>
          <a:p>
            <a:r>
              <a:rPr lang="zh-TW" altLang="en-US" dirty="0" smtClean="0"/>
              <a:t>教學設計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361985"/>
            <a:ext cx="9727284" cy="45236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中文讀寫班</a:t>
            </a:r>
            <a:r>
              <a:rPr lang="en-US" altLang="zh-HK" dirty="0" smtClean="0"/>
              <a:t>_</a:t>
            </a:r>
            <a:r>
              <a:rPr lang="zh-TW" altLang="en-US" dirty="0" smtClean="0"/>
              <a:t>馬誦瑩</a:t>
            </a:r>
            <a:r>
              <a:rPr lang="en-US" altLang="zh-HK" dirty="0" smtClean="0"/>
              <a:t>_</a:t>
            </a:r>
            <a:r>
              <a:rPr lang="zh-HK" altLang="en-US" dirty="0"/>
              <a:t>課堂設計</a:t>
            </a:r>
            <a:r>
              <a:rPr lang="en-US" altLang="zh-HK" dirty="0"/>
              <a:t>_</a:t>
            </a:r>
            <a:r>
              <a:rPr lang="zh-HK" altLang="en-US" dirty="0"/>
              <a:t>特教</a:t>
            </a:r>
            <a:r>
              <a:rPr lang="en-US" altLang="zh-HK" dirty="0"/>
              <a:t>_</a:t>
            </a:r>
            <a:r>
              <a:rPr lang="en-US" altLang="zh-HK" dirty="0" smtClean="0"/>
              <a:t>20201</a:t>
            </a:r>
            <a:r>
              <a:rPr lang="en-US" altLang="zh-TW" dirty="0" smtClean="0"/>
              <a:t>07</a:t>
            </a:r>
            <a:endParaRPr lang="en-US" altLang="zh-HK" dirty="0" smtClean="0"/>
          </a:p>
          <a:p>
            <a:pPr marL="0" indent="0">
              <a:buNone/>
            </a:pPr>
            <a:r>
              <a:rPr lang="zh-TW" altLang="en-US" dirty="0"/>
              <a:t>特色：</a:t>
            </a:r>
            <a:endParaRPr lang="en-US" altLang="zh-TW" dirty="0"/>
          </a:p>
          <a:p>
            <a:r>
              <a:rPr lang="zh-TW" altLang="en-US" dirty="0" smtClean="0"/>
              <a:t>課堂</a:t>
            </a:r>
            <a:r>
              <a:rPr lang="zh-TW" altLang="en-US" dirty="0"/>
              <a:t>設計回應學生的多元學習優勢</a:t>
            </a:r>
            <a:r>
              <a:rPr lang="zh-TW" altLang="en-US" dirty="0" smtClean="0"/>
              <a:t>，提升學生學習動機。</a:t>
            </a:r>
            <a:endParaRPr lang="en-US" altLang="zh-TW" dirty="0"/>
          </a:p>
          <a:p>
            <a:r>
              <a:rPr lang="zh-TW" altLang="en-US" dirty="0" smtClean="0"/>
              <a:t>針對醫院學校的教學環境及限制，多元教學</a:t>
            </a:r>
            <a:r>
              <a:rPr lang="zh-TW" altLang="en-US" dirty="0"/>
              <a:t>設計</a:t>
            </a:r>
            <a:r>
              <a:rPr lang="zh-TW" altLang="en-US" dirty="0" smtClean="0"/>
              <a:t>活動讓學生增加活動投入度及互動機會，學生甚有滿足感。</a:t>
            </a:r>
            <a:endParaRPr lang="en-US" altLang="zh-TW" dirty="0"/>
          </a:p>
          <a:p>
            <a:r>
              <a:rPr lang="zh-TW" altLang="en-US" dirty="0"/>
              <a:t>因應學生能力調適學習</a:t>
            </a:r>
            <a:r>
              <a:rPr lang="zh-TW" altLang="en-US" dirty="0" smtClean="0"/>
              <a:t>目標及內容，並幫助讀寫困難學生掌握學習字詞的技巧。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endParaRPr lang="en-US" altLang="zh-TW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45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實踐過程反思：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405313" cy="4194176"/>
          </a:xfrm>
        </p:spPr>
        <p:txBody>
          <a:bodyPr/>
          <a:lstStyle/>
          <a:p>
            <a:r>
              <a:rPr lang="zh-TW" altLang="en-US" dirty="0" smtClean="0"/>
              <a:t>為特教學生進行問卷調查，找出學生多元學習</a:t>
            </a:r>
            <a:r>
              <a:rPr lang="zh-TW" altLang="en-US" dirty="0" smtClean="0"/>
              <a:t>優勢。教師表示增加了對特教學生的認識，開始從</a:t>
            </a:r>
            <a:r>
              <a:rPr lang="zh-TW" altLang="en-US" dirty="0" smtClean="0"/>
              <a:t>學生的「限制／障礙」角度走向「把握學習優勢，讓學生有效學習」。</a:t>
            </a:r>
            <a:endParaRPr lang="en-US" altLang="zh-TW" dirty="0" smtClean="0"/>
          </a:p>
          <a:p>
            <a:r>
              <a:rPr lang="zh-TW" altLang="en-US" dirty="0" smtClean="0"/>
              <a:t>多元學習活動庫點子多，提供很多活動參考，提升學生參與度。</a:t>
            </a:r>
            <a:endParaRPr lang="en-US" altLang="zh-TW" dirty="0" smtClean="0"/>
          </a:p>
          <a:p>
            <a:r>
              <a:rPr lang="zh-TW" altLang="en-US" dirty="0" smtClean="0"/>
              <a:t>教學</a:t>
            </a:r>
            <a:r>
              <a:rPr lang="zh-TW" altLang="en-US" dirty="0" smtClean="0"/>
              <a:t>設計以學生</a:t>
            </a:r>
            <a:r>
              <a:rPr lang="zh-TW" altLang="en-US" dirty="0" smtClean="0"/>
              <a:t>學習難點為重心，小組能互相給予意見，提供解決方法。</a:t>
            </a:r>
            <a:endParaRPr lang="en-US" altLang="zh-TW" dirty="0" smtClean="0"/>
          </a:p>
          <a:p>
            <a:r>
              <a:rPr lang="zh-TW" altLang="en-US" dirty="0" smtClean="0"/>
              <a:t>組員所教授</a:t>
            </a:r>
            <a:r>
              <a:rPr lang="zh-TW" altLang="en-US" dirty="0"/>
              <a:t>的</a:t>
            </a:r>
            <a:r>
              <a:rPr lang="zh-TW" altLang="en-US" dirty="0" smtClean="0"/>
              <a:t>學生能力差異大，未能安排以小組形式進行同儕教研，</a:t>
            </a:r>
            <a:r>
              <a:rPr lang="zh-TW" altLang="en-US" dirty="0" smtClean="0"/>
              <a:t>大多由組長</a:t>
            </a:r>
            <a:r>
              <a:rPr lang="zh-TW" altLang="en-US" dirty="0" smtClean="0"/>
              <a:t>個別指導。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pPr rtl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6337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41420"/>
          </a:xfrm>
        </p:spPr>
        <p:txBody>
          <a:bodyPr/>
          <a:lstStyle/>
          <a:p>
            <a:r>
              <a:rPr lang="zh-TW" altLang="en-US" dirty="0" smtClean="0"/>
              <a:t>總結</a:t>
            </a:r>
            <a:r>
              <a:rPr lang="en-US" altLang="zh-TW" dirty="0" smtClean="0"/>
              <a:t>: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1" y="1442434"/>
            <a:ext cx="9804557" cy="4262907"/>
          </a:xfrm>
        </p:spPr>
        <p:txBody>
          <a:bodyPr/>
          <a:lstStyle/>
          <a:p>
            <a:r>
              <a:rPr lang="zh-TW" altLang="en-US" dirty="0" smtClean="0"/>
              <a:t>參與計劃教師了解到尊重多元的重要，學懂以多角度欣賞學生的能力。</a:t>
            </a:r>
            <a:endParaRPr lang="en-US" altLang="zh-HK" dirty="0"/>
          </a:p>
          <a:p>
            <a:r>
              <a:rPr lang="zh-TW" altLang="en-US" dirty="0" smtClean="0"/>
              <a:t>抱著同一信念，啟發學生的多元學習</a:t>
            </a:r>
            <a:r>
              <a:rPr lang="zh-TW" altLang="en-US" dirty="0" smtClean="0"/>
              <a:t>優勢。</a:t>
            </a:r>
            <a:endParaRPr lang="en-US" altLang="zh-TW" dirty="0" smtClean="0"/>
          </a:p>
          <a:p>
            <a:r>
              <a:rPr lang="zh-TW" altLang="en-US" dirty="0" smtClean="0"/>
              <a:t>教師</a:t>
            </a:r>
            <a:r>
              <a:rPr lang="zh-TW" altLang="en-US" dirty="0" smtClean="0"/>
              <a:t>能透過訪校、觀課、分享等</a:t>
            </a:r>
            <a:r>
              <a:rPr lang="zh-TW" altLang="en-US" dirty="0" smtClean="0"/>
              <a:t>，拓寬視野</a:t>
            </a:r>
            <a:r>
              <a:rPr lang="zh-TW" altLang="en-US" dirty="0" smtClean="0"/>
              <a:t>，提升專業交流。</a:t>
            </a:r>
            <a:endParaRPr lang="en-US" altLang="zh-TW" dirty="0" smtClean="0"/>
          </a:p>
          <a:p>
            <a:r>
              <a:rPr lang="zh-TW" altLang="en-US" dirty="0" smtClean="0"/>
              <a:t>面對</a:t>
            </a:r>
            <a:r>
              <a:rPr lang="zh-TW" altLang="en-US" dirty="0" smtClean="0"/>
              <a:t>時代的挑戰，如何讓學生裝備自己，面對未來，教師同時</a:t>
            </a:r>
            <a:r>
              <a:rPr lang="zh-TW" altLang="en-US" dirty="0" smtClean="0"/>
              <a:t>需要不斷求</a:t>
            </a:r>
            <a:r>
              <a:rPr lang="zh-TW" altLang="en-US" dirty="0" smtClean="0"/>
              <a:t>進。</a:t>
            </a:r>
            <a:endParaRPr lang="en-US" altLang="zh-TW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3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工作室的教研模式：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3892595"/>
          </a:xfrm>
        </p:spPr>
        <p:txBody>
          <a:bodyPr/>
          <a:lstStyle/>
          <a:p>
            <a:r>
              <a:rPr lang="zh-TW" altLang="en-US" dirty="0" smtClean="0"/>
              <a:t>舉辦研討會、公開課</a:t>
            </a:r>
            <a:endParaRPr lang="en-US" altLang="zh-TW" dirty="0" smtClean="0"/>
          </a:p>
          <a:p>
            <a:r>
              <a:rPr lang="zh-TW" altLang="en-US" dirty="0" smtClean="0"/>
              <a:t>為組員學校提供專業培訓</a:t>
            </a:r>
            <a:endParaRPr lang="en-US" altLang="zh-TW" dirty="0" smtClean="0"/>
          </a:p>
          <a:p>
            <a:r>
              <a:rPr lang="zh-TW" altLang="en-US" dirty="0"/>
              <a:t>工作室會議</a:t>
            </a:r>
            <a:endParaRPr lang="en-US" altLang="zh-TW" dirty="0"/>
          </a:p>
          <a:p>
            <a:r>
              <a:rPr lang="zh-TW" altLang="en-US" dirty="0" smtClean="0"/>
              <a:t>同儕</a:t>
            </a:r>
            <a:r>
              <a:rPr lang="zh-TW" altLang="en-US" dirty="0"/>
              <a:t>備課、觀</a:t>
            </a:r>
            <a:r>
              <a:rPr lang="zh-TW" altLang="en-US" dirty="0" smtClean="0"/>
              <a:t>課、評課</a:t>
            </a:r>
            <a:endParaRPr lang="en-US" altLang="zh-TW" dirty="0"/>
          </a:p>
          <a:p>
            <a:r>
              <a:rPr lang="zh-TW" altLang="en-US" dirty="0"/>
              <a:t>閱讀</a:t>
            </a:r>
            <a:r>
              <a:rPr lang="zh-TW" altLang="en-US" dirty="0" smtClean="0"/>
              <a:t>分享</a:t>
            </a:r>
            <a:endParaRPr lang="en-US" altLang="zh-TW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42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44451"/>
          </a:xfrm>
        </p:spPr>
        <p:txBody>
          <a:bodyPr/>
          <a:lstStyle/>
          <a:p>
            <a:r>
              <a:rPr lang="zh-TW" altLang="en-US" dirty="0" smtClean="0">
                <a:latin typeface="Salesforce Sans"/>
                <a:sym typeface="Salesforce Sans"/>
              </a:rPr>
              <a:t>二、應用多元</a:t>
            </a:r>
            <a:r>
              <a:rPr lang="zh-TW" altLang="en-US" dirty="0">
                <a:latin typeface="Salesforce Sans"/>
                <a:sym typeface="Salesforce Sans"/>
              </a:rPr>
              <a:t>學習策略的</a:t>
            </a:r>
            <a:r>
              <a:rPr lang="zh-TW" altLang="en-US" dirty="0" smtClean="0">
                <a:latin typeface="Salesforce Sans"/>
                <a:sym typeface="Salesforce Sans"/>
              </a:rPr>
              <a:t>理念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1" y="1378039"/>
            <a:ext cx="9894709" cy="53060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建基於</a:t>
            </a:r>
            <a:r>
              <a:rPr lang="en-US" altLang="zh-TW" dirty="0"/>
              <a:t>Howard</a:t>
            </a:r>
            <a:r>
              <a:rPr lang="zh-TW" altLang="en-US" dirty="0"/>
              <a:t> </a:t>
            </a:r>
            <a:r>
              <a:rPr lang="en-US" altLang="zh-TW" dirty="0" smtClean="0"/>
              <a:t>Gardner</a:t>
            </a:r>
            <a:r>
              <a:rPr lang="zh-TW" altLang="en-US" dirty="0" smtClean="0"/>
              <a:t> 的多元智能理論</a:t>
            </a:r>
            <a:endParaRPr lang="en-US" altLang="zh-TW" dirty="0"/>
          </a:p>
          <a:p>
            <a:r>
              <a:rPr lang="zh-TW" altLang="en-US" dirty="0" smtClean="0"/>
              <a:t>相信人人皆獨一無異，各有所長</a:t>
            </a:r>
            <a:endParaRPr lang="en-US" altLang="zh-TW" dirty="0" smtClean="0"/>
          </a:p>
          <a:p>
            <a:r>
              <a:rPr lang="zh-TW" altLang="en-US" dirty="0" smtClean="0"/>
              <a:t>尊重多元，成功不應只有單一的標準</a:t>
            </a:r>
            <a:endParaRPr lang="en-US" altLang="zh-TW" dirty="0" smtClean="0"/>
          </a:p>
          <a:p>
            <a:r>
              <a:rPr lang="zh-TW" altLang="en-US" dirty="0" smtClean="0"/>
              <a:t>啟發每位學習者的潛能，為他們建立自己的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成功之路</a:t>
            </a:r>
            <a:endParaRPr lang="en-US" altLang="zh-TW" dirty="0" smtClean="0"/>
          </a:p>
          <a:p>
            <a:r>
              <a:rPr lang="zh-TW" altLang="en-US" dirty="0" smtClean="0"/>
              <a:t>配合多元學習優勢，提升學習成效</a:t>
            </a:r>
            <a:endParaRPr lang="en-US" altLang="zh-TW" dirty="0" smtClean="0"/>
          </a:p>
          <a:p>
            <a:r>
              <a:rPr lang="zh-TW" altLang="en-US" dirty="0" smtClean="0"/>
              <a:t>利用多元智能問卷，掌握學生的多元智能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表現，讓老師了解班中學生的多元學習優勢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HK" altLang="en-US" dirty="0"/>
          </a:p>
        </p:txBody>
      </p:sp>
      <p:pic>
        <p:nvPicPr>
          <p:cNvPr id="1026" name="Picture 2" descr="multiple intellig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2" t="301" r="7783" b="844"/>
          <a:stretch/>
        </p:blipFill>
        <p:spPr bwMode="auto">
          <a:xfrm>
            <a:off x="7632209" y="914399"/>
            <a:ext cx="4212114" cy="42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6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02783"/>
          </a:xfrm>
        </p:spPr>
        <p:txBody>
          <a:bodyPr/>
          <a:lstStyle/>
          <a:p>
            <a:r>
              <a:rPr lang="zh-TW" altLang="en-US" dirty="0" smtClean="0">
                <a:latin typeface="Salesforce Sans"/>
                <a:sym typeface="Salesforce Sans"/>
              </a:rPr>
              <a:t>三、掌握</a:t>
            </a:r>
            <a:r>
              <a:rPr lang="zh-TW" altLang="en-US" dirty="0">
                <a:latin typeface="Salesforce Sans"/>
                <a:sym typeface="Salesforce Sans"/>
              </a:rPr>
              <a:t>學生多元智能的</a:t>
            </a:r>
            <a:r>
              <a:rPr lang="zh-TW" altLang="en-US" dirty="0" smtClean="0">
                <a:latin typeface="Salesforce Sans"/>
                <a:sym typeface="Salesforce Sans"/>
              </a:rPr>
              <a:t>優勢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313645"/>
            <a:ext cx="9598495" cy="5074276"/>
          </a:xfrm>
        </p:spPr>
        <p:txBody>
          <a:bodyPr/>
          <a:lstStyle/>
          <a:p>
            <a:r>
              <a:rPr lang="zh-TW" altLang="en-US" dirty="0" smtClean="0"/>
              <a:t>多元智能問卷找出學生的多元智能的優勢</a:t>
            </a:r>
            <a:endParaRPr lang="en-US" altLang="zh-TW" dirty="0" smtClean="0"/>
          </a:p>
          <a:p>
            <a:r>
              <a:rPr lang="zh-TW" altLang="en-US" dirty="0" smtClean="0"/>
              <a:t>教育網站沒有專為特教學生而設的問卷可供參考</a:t>
            </a:r>
            <a:endParaRPr lang="en-US" altLang="zh-TW" dirty="0" smtClean="0"/>
          </a:p>
          <a:p>
            <a:r>
              <a:rPr lang="zh-TW" altLang="en-US" dirty="0" smtClean="0"/>
              <a:t>參考了數個問卷的設計，修訂內容及題目數量</a:t>
            </a:r>
            <a:endParaRPr lang="en-US" altLang="zh-TW" dirty="0" smtClean="0"/>
          </a:p>
          <a:p>
            <a:r>
              <a:rPr lang="zh-TW" altLang="en-US" dirty="0" smtClean="0"/>
              <a:t>照顧未能自行填寫問卷的學生，問卷可由教師／家長／宿舍家長憑觀察填寫</a:t>
            </a:r>
            <a:endParaRPr lang="en-US" altLang="zh-TW" dirty="0" smtClean="0"/>
          </a:p>
          <a:p>
            <a:r>
              <a:rPr lang="zh-TW" altLang="en-US" dirty="0" smtClean="0"/>
              <a:t>設計統計表，方便老師把問卷結果填入，全面掌握整體／個別學生多元智能</a:t>
            </a:r>
            <a:r>
              <a:rPr lang="zh-TW" altLang="en-US" dirty="0"/>
              <a:t>的表現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6988" y="150252"/>
            <a:ext cx="3133301" cy="5065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多元智能問卷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34648" t="10685" r="36091" b="8900"/>
          <a:stretch/>
        </p:blipFill>
        <p:spPr>
          <a:xfrm>
            <a:off x="1290884" y="656820"/>
            <a:ext cx="4172754" cy="6056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/>
          <a:srcRect l="35089" t="9580" r="33088" b="8146"/>
          <a:stretch/>
        </p:blipFill>
        <p:spPr>
          <a:xfrm>
            <a:off x="5942611" y="737434"/>
            <a:ext cx="4278355" cy="5894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文字方塊 2"/>
          <p:cNvSpPr txBox="1"/>
          <p:nvPr/>
        </p:nvSpPr>
        <p:spPr>
          <a:xfrm rot="20166110">
            <a:off x="2506761" y="3423270"/>
            <a:ext cx="1791974" cy="52322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學生填寫</a:t>
            </a:r>
            <a:endParaRPr lang="zh-HK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 rot="20166110">
            <a:off x="8451396" y="3475512"/>
            <a:ext cx="27692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家長</a:t>
            </a:r>
            <a:r>
              <a:rPr lang="en-US" altLang="zh-TW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zh-TW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宿舍家</a:t>
            </a:r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長</a:t>
            </a:r>
            <a:r>
              <a:rPr lang="zh-TW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填寫</a:t>
            </a:r>
            <a:endParaRPr lang="zh-HK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91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9753" y="691166"/>
            <a:ext cx="3970427" cy="64823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多元</a:t>
            </a:r>
            <a:r>
              <a:rPr lang="zh-TW" altLang="en-US" dirty="0"/>
              <a:t>智能表現統計表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2744" t="14800" r="62012" b="7695"/>
          <a:stretch/>
        </p:blipFill>
        <p:spPr>
          <a:xfrm>
            <a:off x="4559121" y="121692"/>
            <a:ext cx="5447764" cy="67363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5484" y="1828800"/>
            <a:ext cx="3704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整合學生問卷結果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方便整理及展示資料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數據處理，為教研提供有效資料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0648709" y="475526"/>
            <a:ext cx="601884" cy="438873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13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4444</TotalTime>
  <Words>4302</Words>
  <Application>Microsoft Office PowerPoint</Application>
  <PresentationFormat>自訂</PresentationFormat>
  <Paragraphs>476</Paragraphs>
  <Slides>42</Slides>
  <Notes>41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大自然插畫 16X9</vt:lpstr>
      <vt:lpstr>照顧學習多樣性—— 多元學習策略的理念及設計 </vt:lpstr>
      <vt:lpstr>本節介紹:</vt:lpstr>
      <vt:lpstr>一、特殊教育卓師工作室的目標：</vt:lpstr>
      <vt:lpstr>期望透過工作室：</vt:lpstr>
      <vt:lpstr>工作室的教研模式：</vt:lpstr>
      <vt:lpstr>二、應用多元學習策略的理念</vt:lpstr>
      <vt:lpstr>三、掌握學生多元智能的優勢</vt:lpstr>
      <vt:lpstr>多元智能問卷</vt:lpstr>
      <vt:lpstr>多元智能表現統計表</vt:lpstr>
      <vt:lpstr>四.介紹多元學習活動庫的理念</vt:lpstr>
      <vt:lpstr>多元學習活動舉隅－適合智齡能力0-1.5歲的特教學生</vt:lpstr>
      <vt:lpstr>投影片 12</vt:lpstr>
      <vt:lpstr>投影片 13</vt:lpstr>
      <vt:lpstr>投影片 14</vt:lpstr>
      <vt:lpstr>多元學習活動舉隅－適合智齡能力2-5歲的特教學生</vt:lpstr>
      <vt:lpstr> 《多元學習活動庫》範例</vt:lpstr>
      <vt:lpstr>智齡2歲(A4) – 輪候遊戲（個人 / 小組）</vt:lpstr>
      <vt:lpstr>如何照顧學生的多元學習風格?</vt:lpstr>
      <vt:lpstr>智齡2.5歲(A5) – 相關遊戲 (小組)</vt:lpstr>
      <vt:lpstr>如何照顧學生的多元學習風格?</vt:lpstr>
      <vt:lpstr>投影片 21</vt:lpstr>
      <vt:lpstr>如何照顧學生的多元學習風格?</vt:lpstr>
      <vt:lpstr>投影片 23</vt:lpstr>
      <vt:lpstr>如何照顧學生的多元學習風格?</vt:lpstr>
      <vt:lpstr>智齡4歲(A8) – 格價專員（個人）</vt:lpstr>
      <vt:lpstr>如何照顧學生的多元學習風格?</vt:lpstr>
      <vt:lpstr>投影片 27</vt:lpstr>
      <vt:lpstr>如何照顧學生的多元學習風格?</vt:lpstr>
      <vt:lpstr>知道學生的多元發展優勢，又有多元學習活動庫， 接著如何在課堂實踐？</vt:lpstr>
      <vt:lpstr>課堂設計表</vt:lpstr>
      <vt:lpstr>投影片 31</vt:lpstr>
      <vt:lpstr>預先規劃學生的學習難點及解決方案：</vt:lpstr>
      <vt:lpstr>投影片 33</vt:lpstr>
      <vt:lpstr>支援組員學校，推廣多元學習策略：</vt:lpstr>
      <vt:lpstr>教學實踐一</vt:lpstr>
      <vt:lpstr>教學設計:</vt:lpstr>
      <vt:lpstr>教學實踐二</vt:lpstr>
      <vt:lpstr>教學設計</vt:lpstr>
      <vt:lpstr>教學實踐三</vt:lpstr>
      <vt:lpstr>教學設計</vt:lpstr>
      <vt:lpstr>實踐過程反思：</vt:lpstr>
      <vt:lpstr>總結: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照顧學習多樣性—— 多元學習策略的理念及設計</dc:title>
  <dc:creator>mandy</dc:creator>
  <cp:lastModifiedBy>KittyCheuk</cp:lastModifiedBy>
  <cp:revision>205</cp:revision>
  <cp:lastPrinted>2020-03-31T01:46:53Z</cp:lastPrinted>
  <dcterms:created xsi:type="dcterms:W3CDTF">2020-03-13T05:22:15Z</dcterms:created>
  <dcterms:modified xsi:type="dcterms:W3CDTF">2020-08-06T03:41:52Z</dcterms:modified>
</cp:coreProperties>
</file>