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28"/>
  </p:notesMasterIdLst>
  <p:handoutMasterIdLst>
    <p:handoutMasterId r:id="rId29"/>
  </p:handoutMasterIdLst>
  <p:sldIdLst>
    <p:sldId id="256" r:id="rId2"/>
    <p:sldId id="356" r:id="rId3"/>
    <p:sldId id="257" r:id="rId4"/>
    <p:sldId id="309" r:id="rId5"/>
    <p:sldId id="316" r:id="rId6"/>
    <p:sldId id="355" r:id="rId7"/>
    <p:sldId id="325" r:id="rId8"/>
    <p:sldId id="326" r:id="rId9"/>
    <p:sldId id="327" r:id="rId10"/>
    <p:sldId id="334" r:id="rId11"/>
    <p:sldId id="335" r:id="rId12"/>
    <p:sldId id="336" r:id="rId13"/>
    <p:sldId id="337" r:id="rId14"/>
    <p:sldId id="333" r:id="rId15"/>
    <p:sldId id="358" r:id="rId16"/>
    <p:sldId id="329" r:id="rId17"/>
    <p:sldId id="330" r:id="rId18"/>
    <p:sldId id="346" r:id="rId19"/>
    <p:sldId id="359" r:id="rId20"/>
    <p:sldId id="348" r:id="rId21"/>
    <p:sldId id="349" r:id="rId22"/>
    <p:sldId id="340" r:id="rId23"/>
    <p:sldId id="341" r:id="rId24"/>
    <p:sldId id="342" r:id="rId25"/>
    <p:sldId id="360" r:id="rId26"/>
    <p:sldId id="268" r:id="rId2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4371D8-7C4A-456F-899D-F4BFAB13775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3067434-0795-4B6A-B6B4-7891E04BCBD7}">
      <dgm:prSet/>
      <dgm:spPr/>
      <dgm:t>
        <a:bodyPr/>
        <a:lstStyle/>
        <a:p>
          <a:r>
            <a:rPr 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資訊科技</a:t>
          </a:r>
          <a:endParaRPr 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5ECA591-6077-4712-9412-C9483DD61395}" type="parTrans" cxnId="{A24312B0-39FC-444B-A39A-AFC56B462E89}">
      <dgm:prSet/>
      <dgm:spPr/>
      <dgm:t>
        <a:bodyPr/>
        <a:lstStyle/>
        <a:p>
          <a:endParaRPr lang="en-US"/>
        </a:p>
      </dgm:t>
    </dgm:pt>
    <dgm:pt modelId="{BEBC3703-BA74-41E8-8E60-D187A7730617}" type="sibTrans" cxnId="{A24312B0-39FC-444B-A39A-AFC56B462E89}">
      <dgm:prSet/>
      <dgm:spPr/>
      <dgm:t>
        <a:bodyPr/>
        <a:lstStyle/>
        <a:p>
          <a:endParaRPr lang="en-US"/>
        </a:p>
      </dgm:t>
    </dgm:pt>
    <dgm:pt modelId="{7593F01B-7C7B-4DCB-AB28-4A7BABEE2E14}">
      <dgm:prSet/>
      <dgm:spPr/>
      <dgm:t>
        <a:bodyPr/>
        <a:lstStyle/>
        <a:p>
          <a:r>
            <a:rPr 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遊戲</a:t>
          </a:r>
          <a:endParaRPr 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ED78ED1-E8FC-408B-8D26-6AE580CB99ED}" type="parTrans" cxnId="{80D1666E-ACA8-4541-8796-3DEF2D80889B}">
      <dgm:prSet/>
      <dgm:spPr/>
      <dgm:t>
        <a:bodyPr/>
        <a:lstStyle/>
        <a:p>
          <a:endParaRPr lang="en-US"/>
        </a:p>
      </dgm:t>
    </dgm:pt>
    <dgm:pt modelId="{954FBB17-F74B-4A44-8801-891DA8DE622A}" type="sibTrans" cxnId="{80D1666E-ACA8-4541-8796-3DEF2D80889B}">
      <dgm:prSet/>
      <dgm:spPr/>
      <dgm:t>
        <a:bodyPr/>
        <a:lstStyle/>
        <a:p>
          <a:endParaRPr lang="en-US"/>
        </a:p>
      </dgm:t>
    </dgm:pt>
    <dgm:pt modelId="{F951E720-0A25-4A11-8EB6-263937DBD977}" type="pres">
      <dgm:prSet presAssocID="{FD4371D8-7C4A-456F-899D-F4BFAB13775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82CA8A8-8FA5-408F-8515-D3F43B4C859A}" type="pres">
      <dgm:prSet presAssocID="{43067434-0795-4B6A-B6B4-7891E04BCBD7}" presName="parentLin" presStyleCnt="0"/>
      <dgm:spPr/>
    </dgm:pt>
    <dgm:pt modelId="{5663EA0D-7463-4B9B-89B2-EE6E0F1FE04F}" type="pres">
      <dgm:prSet presAssocID="{43067434-0795-4B6A-B6B4-7891E04BCBD7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7D219BDB-8454-460C-81F2-CCCCB7749EE8}" type="pres">
      <dgm:prSet presAssocID="{43067434-0795-4B6A-B6B4-7891E04BCBD7}" presName="parentText" presStyleLbl="node1" presStyleIdx="0" presStyleCnt="2" custLinFactNeighborX="16979" custLinFactNeighborY="-163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DA12E2F-6E55-4BC0-9719-7175055D2FAA}" type="pres">
      <dgm:prSet presAssocID="{43067434-0795-4B6A-B6B4-7891E04BCBD7}" presName="negativeSpace" presStyleCnt="0"/>
      <dgm:spPr/>
    </dgm:pt>
    <dgm:pt modelId="{A27D0E77-CA24-4522-BC3B-D90299AFFA0E}" type="pres">
      <dgm:prSet presAssocID="{43067434-0795-4B6A-B6B4-7891E04BCBD7}" presName="childText" presStyleLbl="conFgAcc1" presStyleIdx="0" presStyleCnt="2" custLinFactNeighborX="133" custLinFactNeighborY="-93001">
        <dgm:presLayoutVars>
          <dgm:bulletEnabled val="1"/>
        </dgm:presLayoutVars>
      </dgm:prSet>
      <dgm:spPr/>
    </dgm:pt>
    <dgm:pt modelId="{1F65D366-3A2E-4E04-A0E4-4BF8DA7DDDA1}" type="pres">
      <dgm:prSet presAssocID="{BEBC3703-BA74-41E8-8E60-D187A7730617}" presName="spaceBetweenRectangles" presStyleCnt="0"/>
      <dgm:spPr/>
    </dgm:pt>
    <dgm:pt modelId="{CC40524A-569F-44A2-8092-8F0D4E6E06DA}" type="pres">
      <dgm:prSet presAssocID="{7593F01B-7C7B-4DCB-AB28-4A7BABEE2E14}" presName="parentLin" presStyleCnt="0"/>
      <dgm:spPr/>
    </dgm:pt>
    <dgm:pt modelId="{3FC57C50-5E0A-4D2D-8677-BC39CF30DBAC}" type="pres">
      <dgm:prSet presAssocID="{7593F01B-7C7B-4DCB-AB28-4A7BABEE2E14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BCEC3E79-A8DB-4C17-94E5-BD8BEE3D2AA9}" type="pres">
      <dgm:prSet presAssocID="{7593F01B-7C7B-4DCB-AB28-4A7BABEE2E1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720BF9-BD2F-4741-85D1-237FB6953733}" type="pres">
      <dgm:prSet presAssocID="{7593F01B-7C7B-4DCB-AB28-4A7BABEE2E14}" presName="negativeSpace" presStyleCnt="0"/>
      <dgm:spPr/>
    </dgm:pt>
    <dgm:pt modelId="{2F80D3E2-9235-4E8C-B90B-2652AF6C6635}" type="pres">
      <dgm:prSet presAssocID="{7593F01B-7C7B-4DCB-AB28-4A7BABEE2E14}" presName="childText" presStyleLbl="conFgAcc1" presStyleIdx="1" presStyleCnt="2" custLinFactY="43193" custLinFactNeighborX="133" custLinFactNeighborY="100000">
        <dgm:presLayoutVars>
          <dgm:bulletEnabled val="1"/>
        </dgm:presLayoutVars>
      </dgm:prSet>
      <dgm:spPr/>
    </dgm:pt>
  </dgm:ptLst>
  <dgm:cxnLst>
    <dgm:cxn modelId="{D90B24DB-7D5B-41F0-A038-6B791E485BD3}" type="presOf" srcId="{43067434-0795-4B6A-B6B4-7891E04BCBD7}" destId="{5663EA0D-7463-4B9B-89B2-EE6E0F1FE04F}" srcOrd="0" destOrd="0" presId="urn:microsoft.com/office/officeart/2005/8/layout/list1"/>
    <dgm:cxn modelId="{A24312B0-39FC-444B-A39A-AFC56B462E89}" srcId="{FD4371D8-7C4A-456F-899D-F4BFAB137758}" destId="{43067434-0795-4B6A-B6B4-7891E04BCBD7}" srcOrd="0" destOrd="0" parTransId="{55ECA591-6077-4712-9412-C9483DD61395}" sibTransId="{BEBC3703-BA74-41E8-8E60-D187A7730617}"/>
    <dgm:cxn modelId="{80D1666E-ACA8-4541-8796-3DEF2D80889B}" srcId="{FD4371D8-7C4A-456F-899D-F4BFAB137758}" destId="{7593F01B-7C7B-4DCB-AB28-4A7BABEE2E14}" srcOrd="1" destOrd="0" parTransId="{3ED78ED1-E8FC-408B-8D26-6AE580CB99ED}" sibTransId="{954FBB17-F74B-4A44-8801-891DA8DE622A}"/>
    <dgm:cxn modelId="{50DC694E-6CFC-4C97-AAF1-133A2AF75C6A}" type="presOf" srcId="{FD4371D8-7C4A-456F-899D-F4BFAB137758}" destId="{F951E720-0A25-4A11-8EB6-263937DBD977}" srcOrd="0" destOrd="0" presId="urn:microsoft.com/office/officeart/2005/8/layout/list1"/>
    <dgm:cxn modelId="{471A9A74-6B09-4878-910B-08F442DA7E7C}" type="presOf" srcId="{43067434-0795-4B6A-B6B4-7891E04BCBD7}" destId="{7D219BDB-8454-460C-81F2-CCCCB7749EE8}" srcOrd="1" destOrd="0" presId="urn:microsoft.com/office/officeart/2005/8/layout/list1"/>
    <dgm:cxn modelId="{DACC61FC-5731-4D4C-BC17-9C32578617BB}" type="presOf" srcId="{7593F01B-7C7B-4DCB-AB28-4A7BABEE2E14}" destId="{BCEC3E79-A8DB-4C17-94E5-BD8BEE3D2AA9}" srcOrd="1" destOrd="0" presId="urn:microsoft.com/office/officeart/2005/8/layout/list1"/>
    <dgm:cxn modelId="{6194B2C3-24CB-456F-966B-A5180F444C7A}" type="presOf" srcId="{7593F01B-7C7B-4DCB-AB28-4A7BABEE2E14}" destId="{3FC57C50-5E0A-4D2D-8677-BC39CF30DBAC}" srcOrd="0" destOrd="0" presId="urn:microsoft.com/office/officeart/2005/8/layout/list1"/>
    <dgm:cxn modelId="{057F0397-08E8-4DE8-ABAB-BA6C3EAD8031}" type="presParOf" srcId="{F951E720-0A25-4A11-8EB6-263937DBD977}" destId="{B82CA8A8-8FA5-408F-8515-D3F43B4C859A}" srcOrd="0" destOrd="0" presId="urn:microsoft.com/office/officeart/2005/8/layout/list1"/>
    <dgm:cxn modelId="{EA126803-4BAA-41C8-B0B5-E0C3BD3B4041}" type="presParOf" srcId="{B82CA8A8-8FA5-408F-8515-D3F43B4C859A}" destId="{5663EA0D-7463-4B9B-89B2-EE6E0F1FE04F}" srcOrd="0" destOrd="0" presId="urn:microsoft.com/office/officeart/2005/8/layout/list1"/>
    <dgm:cxn modelId="{16849496-8523-4D67-A480-92124AEB1D91}" type="presParOf" srcId="{B82CA8A8-8FA5-408F-8515-D3F43B4C859A}" destId="{7D219BDB-8454-460C-81F2-CCCCB7749EE8}" srcOrd="1" destOrd="0" presId="urn:microsoft.com/office/officeart/2005/8/layout/list1"/>
    <dgm:cxn modelId="{65230F76-3EBF-4B44-A5E2-6C5F00F01566}" type="presParOf" srcId="{F951E720-0A25-4A11-8EB6-263937DBD977}" destId="{8DA12E2F-6E55-4BC0-9719-7175055D2FAA}" srcOrd="1" destOrd="0" presId="urn:microsoft.com/office/officeart/2005/8/layout/list1"/>
    <dgm:cxn modelId="{7E15FA16-2017-400E-9F68-C7BE7AC253FA}" type="presParOf" srcId="{F951E720-0A25-4A11-8EB6-263937DBD977}" destId="{A27D0E77-CA24-4522-BC3B-D90299AFFA0E}" srcOrd="2" destOrd="0" presId="urn:microsoft.com/office/officeart/2005/8/layout/list1"/>
    <dgm:cxn modelId="{A92706AD-9199-40AE-B6B5-4365600F3F13}" type="presParOf" srcId="{F951E720-0A25-4A11-8EB6-263937DBD977}" destId="{1F65D366-3A2E-4E04-A0E4-4BF8DA7DDDA1}" srcOrd="3" destOrd="0" presId="urn:microsoft.com/office/officeart/2005/8/layout/list1"/>
    <dgm:cxn modelId="{16713C46-3F26-49FC-89EF-C4B0DD064B4C}" type="presParOf" srcId="{F951E720-0A25-4A11-8EB6-263937DBD977}" destId="{CC40524A-569F-44A2-8092-8F0D4E6E06DA}" srcOrd="4" destOrd="0" presId="urn:microsoft.com/office/officeart/2005/8/layout/list1"/>
    <dgm:cxn modelId="{10DEC36D-E504-401E-8488-B5B50C1866E0}" type="presParOf" srcId="{CC40524A-569F-44A2-8092-8F0D4E6E06DA}" destId="{3FC57C50-5E0A-4D2D-8677-BC39CF30DBAC}" srcOrd="0" destOrd="0" presId="urn:microsoft.com/office/officeart/2005/8/layout/list1"/>
    <dgm:cxn modelId="{BE5A1E28-5F40-49E7-92FF-5CC781F4DECB}" type="presParOf" srcId="{CC40524A-569F-44A2-8092-8F0D4E6E06DA}" destId="{BCEC3E79-A8DB-4C17-94E5-BD8BEE3D2AA9}" srcOrd="1" destOrd="0" presId="urn:microsoft.com/office/officeart/2005/8/layout/list1"/>
    <dgm:cxn modelId="{C25BEDBF-C97A-4692-BA3D-25E037449968}" type="presParOf" srcId="{F951E720-0A25-4A11-8EB6-263937DBD977}" destId="{99720BF9-BD2F-4741-85D1-237FB6953733}" srcOrd="5" destOrd="0" presId="urn:microsoft.com/office/officeart/2005/8/layout/list1"/>
    <dgm:cxn modelId="{04CDEE44-7346-4716-B9AF-EC7B0AF102E2}" type="presParOf" srcId="{F951E720-0A25-4A11-8EB6-263937DBD977}" destId="{2F80D3E2-9235-4E8C-B90B-2652AF6C663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A0857A-AFA2-417C-864E-D773133171EB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EE3A036C-74DB-4A8C-AB05-73348C2950B0}">
      <dgm:prSet phldrT="[文字]"/>
      <dgm:spPr/>
      <dgm:t>
        <a:bodyPr/>
        <a:lstStyle/>
        <a:p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選擇研究課題</a:t>
          </a:r>
          <a:r>
            <a:rPr lang="en-US" alt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b="1" dirty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初擬學習</a:t>
          </a:r>
          <a:r>
            <a:rPr lang="zh-TW" altLang="en-US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重點</a:t>
          </a:r>
          <a:endParaRPr lang="zh-HK" altLang="en-US" b="1" strike="sngStrike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524DBE3-CFC5-40AF-A9DC-7FB43724ED19}" type="parTrans" cxnId="{C42F83EC-7E72-46DF-AE2C-A6B9A89022F0}">
      <dgm:prSet/>
      <dgm:spPr/>
      <dgm:t>
        <a:bodyPr/>
        <a:lstStyle/>
        <a:p>
          <a:endParaRPr lang="zh-HK" altLang="en-US"/>
        </a:p>
      </dgm:t>
    </dgm:pt>
    <dgm:pt modelId="{559D71FC-E941-4AB6-9621-59DAAB050204}" type="sibTrans" cxnId="{C42F83EC-7E72-46DF-AE2C-A6B9A89022F0}">
      <dgm:prSet/>
      <dgm:spPr/>
      <dgm:t>
        <a:bodyPr/>
        <a:lstStyle/>
        <a:p>
          <a:endParaRPr lang="zh-HK" altLang="en-US"/>
        </a:p>
      </dgm:t>
    </dgm:pt>
    <dgm:pt modelId="{4FD9D79B-3D18-46FC-9675-775280120A99}">
      <dgm:prSet phldrT="[文字]"/>
      <dgm:spPr/>
      <dgm:t>
        <a:bodyPr/>
        <a:lstStyle/>
        <a:p>
          <a:r>
            <a:rPr lang="zh-TW" altLang="en-US" b="1" strike="noStrike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擬</a:t>
          </a:r>
          <a:r>
            <a:rPr lang="zh-TW" altLang="en-US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定學習</a:t>
          </a:r>
          <a:r>
            <a:rPr lang="zh-TW" altLang="en-US" b="1" strike="noStrike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重點</a:t>
          </a:r>
          <a:endParaRPr lang="zh-HK" altLang="en-US" b="1" strike="noStrike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7763E4C-9FBD-4F44-AFD8-4823743B7A99}" type="parTrans" cxnId="{1BDB0983-87CD-46A4-98AC-F85772503D59}">
      <dgm:prSet/>
      <dgm:spPr/>
      <dgm:t>
        <a:bodyPr/>
        <a:lstStyle/>
        <a:p>
          <a:endParaRPr lang="zh-HK" altLang="en-US"/>
        </a:p>
      </dgm:t>
    </dgm:pt>
    <dgm:pt modelId="{DD400885-D09E-4263-9BD5-7526158DE320}" type="sibTrans" cxnId="{1BDB0983-87CD-46A4-98AC-F85772503D59}">
      <dgm:prSet/>
      <dgm:spPr/>
      <dgm:t>
        <a:bodyPr/>
        <a:lstStyle/>
        <a:p>
          <a:endParaRPr lang="zh-HK" altLang="en-US"/>
        </a:p>
      </dgm:t>
    </dgm:pt>
    <dgm:pt modelId="{EC7F1F9F-8DB7-462C-B7AD-6F694276BA72}">
      <dgm:prSet phldrT="[文字]"/>
      <dgm:spPr/>
      <dgm:t>
        <a:bodyPr/>
        <a:lstStyle/>
        <a:p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教學設計</a:t>
          </a:r>
          <a:endParaRPr lang="zh-HK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C52C8F4-B910-464D-B34D-8878FF61BD83}" type="parTrans" cxnId="{E5D69B2F-8EAC-4251-8E68-31E983A5DEEF}">
      <dgm:prSet/>
      <dgm:spPr/>
      <dgm:t>
        <a:bodyPr/>
        <a:lstStyle/>
        <a:p>
          <a:endParaRPr lang="zh-HK" altLang="en-US"/>
        </a:p>
      </dgm:t>
    </dgm:pt>
    <dgm:pt modelId="{D3EF9CEB-BA85-4DC3-A56F-FF3E6B471A17}" type="sibTrans" cxnId="{E5D69B2F-8EAC-4251-8E68-31E983A5DEEF}">
      <dgm:prSet/>
      <dgm:spPr/>
      <dgm:t>
        <a:bodyPr/>
        <a:lstStyle/>
        <a:p>
          <a:endParaRPr lang="zh-HK" altLang="en-US"/>
        </a:p>
      </dgm:t>
    </dgm:pt>
    <dgm:pt modelId="{E7179AE3-EFC5-4125-9D96-635752F2FEE0}">
      <dgm:prSet phldrT="[文字]"/>
      <dgm:spPr/>
      <dgm:t>
        <a:bodyPr/>
        <a:lstStyle/>
        <a:p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課堂實踐</a:t>
          </a:r>
          <a:endParaRPr lang="zh-HK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6DF6798-BA64-4153-B1E6-EBA66E2DF433}" type="parTrans" cxnId="{134CDC09-90F0-4655-8F84-5FC946DA9773}">
      <dgm:prSet/>
      <dgm:spPr/>
      <dgm:t>
        <a:bodyPr/>
        <a:lstStyle/>
        <a:p>
          <a:endParaRPr lang="zh-HK" altLang="en-US"/>
        </a:p>
      </dgm:t>
    </dgm:pt>
    <dgm:pt modelId="{18BE8316-67B9-4276-9BAB-56C1CD2A2F53}" type="sibTrans" cxnId="{134CDC09-90F0-4655-8F84-5FC946DA9773}">
      <dgm:prSet/>
      <dgm:spPr/>
      <dgm:t>
        <a:bodyPr/>
        <a:lstStyle/>
        <a:p>
          <a:endParaRPr lang="zh-HK" altLang="en-US"/>
        </a:p>
      </dgm:t>
    </dgm:pt>
    <dgm:pt modelId="{A390E025-7373-4DFA-936A-E9A74B48970E}">
      <dgm:prSet phldrT="[文字]"/>
      <dgm:spPr/>
      <dgm:t>
        <a:bodyPr/>
        <a:lstStyle/>
        <a:p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後測</a:t>
          </a:r>
          <a:endParaRPr lang="zh-HK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9E689C7-FDFF-434C-8A39-854DDB98DE17}" type="parTrans" cxnId="{4B8742D3-BF11-4F38-A8D9-E9C96535BD9C}">
      <dgm:prSet/>
      <dgm:spPr/>
      <dgm:t>
        <a:bodyPr/>
        <a:lstStyle/>
        <a:p>
          <a:endParaRPr lang="zh-HK" altLang="en-US"/>
        </a:p>
      </dgm:t>
    </dgm:pt>
    <dgm:pt modelId="{CD65F62F-89FA-4A3B-ACFD-05A717B3F9E1}" type="sibTrans" cxnId="{4B8742D3-BF11-4F38-A8D9-E9C96535BD9C}">
      <dgm:prSet/>
      <dgm:spPr/>
      <dgm:t>
        <a:bodyPr/>
        <a:lstStyle/>
        <a:p>
          <a:endParaRPr lang="zh-HK" altLang="en-US"/>
        </a:p>
      </dgm:t>
    </dgm:pt>
    <dgm:pt modelId="{1CD301F6-C50D-4C76-91DD-5DCDFD1BBFCD}">
      <dgm:prSet phldrT="[文字]"/>
      <dgm:spPr/>
      <dgm:t>
        <a:bodyPr/>
        <a:lstStyle/>
        <a:p>
          <a:r>
            <a:rPr lang="zh-TW" altLang="en-US" b="1" dirty="0">
              <a:latin typeface="標楷體" panose="03000509000000000000" pitchFamily="65" charset="-120"/>
              <a:ea typeface="標楷體" panose="03000509000000000000" pitchFamily="65" charset="-120"/>
            </a:rPr>
            <a:t>前測、分析</a:t>
          </a:r>
          <a:endParaRPr lang="zh-HK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807FC9F-48B4-489A-8F6B-BA469935BDD7}" type="parTrans" cxnId="{00D8222F-8F0C-4647-931F-F56439848F81}">
      <dgm:prSet/>
      <dgm:spPr/>
      <dgm:t>
        <a:bodyPr/>
        <a:lstStyle/>
        <a:p>
          <a:endParaRPr lang="zh-HK" altLang="en-US"/>
        </a:p>
      </dgm:t>
    </dgm:pt>
    <dgm:pt modelId="{C86B0712-947B-40B5-BB06-98BAD2CC8E11}" type="sibTrans" cxnId="{00D8222F-8F0C-4647-931F-F56439848F81}">
      <dgm:prSet/>
      <dgm:spPr/>
      <dgm:t>
        <a:bodyPr/>
        <a:lstStyle/>
        <a:p>
          <a:endParaRPr lang="zh-HK" altLang="en-US"/>
        </a:p>
      </dgm:t>
    </dgm:pt>
    <dgm:pt modelId="{2CB37FE1-0E24-4014-B689-07A12FE88488}" type="pres">
      <dgm:prSet presAssocID="{FEA0857A-AFA2-417C-864E-D773133171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79AE71C-67BA-4CDB-890D-61B22B685444}" type="pres">
      <dgm:prSet presAssocID="{EE3A036C-74DB-4A8C-AB05-73348C2950B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F85461-1BDF-47A5-A902-7C45C76D30F8}" type="pres">
      <dgm:prSet presAssocID="{559D71FC-E941-4AB6-9621-59DAAB050204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A61F2640-DEA6-4C80-843E-98F21E0C16EF}" type="pres">
      <dgm:prSet presAssocID="{559D71FC-E941-4AB6-9621-59DAAB050204}" presName="connectorText" presStyleLbl="sibTrans1D1" presStyleIdx="0" presStyleCnt="5"/>
      <dgm:spPr/>
      <dgm:t>
        <a:bodyPr/>
        <a:lstStyle/>
        <a:p>
          <a:endParaRPr lang="zh-TW" altLang="en-US"/>
        </a:p>
      </dgm:t>
    </dgm:pt>
    <dgm:pt modelId="{54301ADC-EB2D-49EC-A159-6B645E8A5645}" type="pres">
      <dgm:prSet presAssocID="{1CD301F6-C50D-4C76-91DD-5DCDFD1BBFC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AA594F-03A7-4BFA-98CD-61D9EF5E0499}" type="pres">
      <dgm:prSet presAssocID="{C86B0712-947B-40B5-BB06-98BAD2CC8E11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27EA381D-3741-48E2-91A5-6C7B5864FD0B}" type="pres">
      <dgm:prSet presAssocID="{C86B0712-947B-40B5-BB06-98BAD2CC8E11}" presName="connectorText" presStyleLbl="sibTrans1D1" presStyleIdx="1" presStyleCnt="5"/>
      <dgm:spPr/>
      <dgm:t>
        <a:bodyPr/>
        <a:lstStyle/>
        <a:p>
          <a:endParaRPr lang="zh-TW" altLang="en-US"/>
        </a:p>
      </dgm:t>
    </dgm:pt>
    <dgm:pt modelId="{BC429C65-0052-4464-8D81-0799EDAA67B6}" type="pres">
      <dgm:prSet presAssocID="{4FD9D79B-3D18-46FC-9675-775280120A9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39A81A-4BCB-40DF-86B6-7275B2E797D7}" type="pres">
      <dgm:prSet presAssocID="{DD400885-D09E-4263-9BD5-7526158DE320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4150B926-18CC-4529-B716-6CC2FEE10B93}" type="pres">
      <dgm:prSet presAssocID="{DD400885-D09E-4263-9BD5-7526158DE320}" presName="connectorText" presStyleLbl="sibTrans1D1" presStyleIdx="2" presStyleCnt="5"/>
      <dgm:spPr/>
      <dgm:t>
        <a:bodyPr/>
        <a:lstStyle/>
        <a:p>
          <a:endParaRPr lang="zh-TW" altLang="en-US"/>
        </a:p>
      </dgm:t>
    </dgm:pt>
    <dgm:pt modelId="{A41DA896-4E82-4CA2-90CE-0F25170687D1}" type="pres">
      <dgm:prSet presAssocID="{EC7F1F9F-8DB7-462C-B7AD-6F694276BA7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DB6A46-A760-4BE4-B284-9463089CA29A}" type="pres">
      <dgm:prSet presAssocID="{D3EF9CEB-BA85-4DC3-A56F-FF3E6B471A17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FF9932C2-5910-44A1-96D3-953FFECC3AB8}" type="pres">
      <dgm:prSet presAssocID="{D3EF9CEB-BA85-4DC3-A56F-FF3E6B471A17}" presName="connectorText" presStyleLbl="sibTrans1D1" presStyleIdx="3" presStyleCnt="5"/>
      <dgm:spPr/>
      <dgm:t>
        <a:bodyPr/>
        <a:lstStyle/>
        <a:p>
          <a:endParaRPr lang="zh-TW" altLang="en-US"/>
        </a:p>
      </dgm:t>
    </dgm:pt>
    <dgm:pt modelId="{9A8DBFB2-79C4-4644-A79D-98D8AC687E3C}" type="pres">
      <dgm:prSet presAssocID="{E7179AE3-EFC5-4125-9D96-635752F2FEE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25AC25-FED4-4C34-8E98-A69D0D09C962}" type="pres">
      <dgm:prSet presAssocID="{18BE8316-67B9-4276-9BAB-56C1CD2A2F53}" presName="sibTrans" presStyleLbl="sibTrans1D1" presStyleIdx="4" presStyleCnt="5"/>
      <dgm:spPr/>
      <dgm:t>
        <a:bodyPr/>
        <a:lstStyle/>
        <a:p>
          <a:endParaRPr lang="zh-TW" altLang="en-US"/>
        </a:p>
      </dgm:t>
    </dgm:pt>
    <dgm:pt modelId="{D620E6B6-2B44-4987-8D76-CE1982E5F26F}" type="pres">
      <dgm:prSet presAssocID="{18BE8316-67B9-4276-9BAB-56C1CD2A2F53}" presName="connectorText" presStyleLbl="sibTrans1D1" presStyleIdx="4" presStyleCnt="5"/>
      <dgm:spPr/>
      <dgm:t>
        <a:bodyPr/>
        <a:lstStyle/>
        <a:p>
          <a:endParaRPr lang="zh-TW" altLang="en-US"/>
        </a:p>
      </dgm:t>
    </dgm:pt>
    <dgm:pt modelId="{F6ABF51F-5C13-40D8-8919-60C9F846125B}" type="pres">
      <dgm:prSet presAssocID="{A390E025-7373-4DFA-936A-E9A74B48970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FA7272A-A209-4E6D-B354-1815B615B132}" type="presOf" srcId="{DD400885-D09E-4263-9BD5-7526158DE320}" destId="{4150B926-18CC-4529-B716-6CC2FEE10B93}" srcOrd="1" destOrd="0" presId="urn:microsoft.com/office/officeart/2005/8/layout/bProcess3"/>
    <dgm:cxn modelId="{8E03192D-8D28-4E1A-903B-19DAC2063215}" type="presOf" srcId="{1CD301F6-C50D-4C76-91DD-5DCDFD1BBFCD}" destId="{54301ADC-EB2D-49EC-A159-6B645E8A5645}" srcOrd="0" destOrd="0" presId="urn:microsoft.com/office/officeart/2005/8/layout/bProcess3"/>
    <dgm:cxn modelId="{25677A46-3670-4839-98F6-32DA7A4EC1BF}" type="presOf" srcId="{E7179AE3-EFC5-4125-9D96-635752F2FEE0}" destId="{9A8DBFB2-79C4-4644-A79D-98D8AC687E3C}" srcOrd="0" destOrd="0" presId="urn:microsoft.com/office/officeart/2005/8/layout/bProcess3"/>
    <dgm:cxn modelId="{C42F83EC-7E72-46DF-AE2C-A6B9A89022F0}" srcId="{FEA0857A-AFA2-417C-864E-D773133171EB}" destId="{EE3A036C-74DB-4A8C-AB05-73348C2950B0}" srcOrd="0" destOrd="0" parTransId="{A524DBE3-CFC5-40AF-A9DC-7FB43724ED19}" sibTransId="{559D71FC-E941-4AB6-9621-59DAAB050204}"/>
    <dgm:cxn modelId="{CC46FF1A-3E58-4409-98CA-82E02F5CB343}" type="presOf" srcId="{18BE8316-67B9-4276-9BAB-56C1CD2A2F53}" destId="{9025AC25-FED4-4C34-8E98-A69D0D09C962}" srcOrd="0" destOrd="0" presId="urn:microsoft.com/office/officeart/2005/8/layout/bProcess3"/>
    <dgm:cxn modelId="{00D8222F-8F0C-4647-931F-F56439848F81}" srcId="{FEA0857A-AFA2-417C-864E-D773133171EB}" destId="{1CD301F6-C50D-4C76-91DD-5DCDFD1BBFCD}" srcOrd="1" destOrd="0" parTransId="{7807FC9F-48B4-489A-8F6B-BA469935BDD7}" sibTransId="{C86B0712-947B-40B5-BB06-98BAD2CC8E11}"/>
    <dgm:cxn modelId="{E1DEC5E0-7D23-4BC0-B12D-CF7130EA0C18}" type="presOf" srcId="{C86B0712-947B-40B5-BB06-98BAD2CC8E11}" destId="{3CAA594F-03A7-4BFA-98CD-61D9EF5E0499}" srcOrd="0" destOrd="0" presId="urn:microsoft.com/office/officeart/2005/8/layout/bProcess3"/>
    <dgm:cxn modelId="{3C456227-6C26-4103-9BCF-7A3F9BAD6130}" type="presOf" srcId="{4FD9D79B-3D18-46FC-9675-775280120A99}" destId="{BC429C65-0052-4464-8D81-0799EDAA67B6}" srcOrd="0" destOrd="0" presId="urn:microsoft.com/office/officeart/2005/8/layout/bProcess3"/>
    <dgm:cxn modelId="{1BDB0983-87CD-46A4-98AC-F85772503D59}" srcId="{FEA0857A-AFA2-417C-864E-D773133171EB}" destId="{4FD9D79B-3D18-46FC-9675-775280120A99}" srcOrd="2" destOrd="0" parTransId="{57763E4C-9FBD-4F44-AFD8-4823743B7A99}" sibTransId="{DD400885-D09E-4263-9BD5-7526158DE320}"/>
    <dgm:cxn modelId="{A19B5D91-F0F0-49A2-AA45-D8C1AA46E965}" type="presOf" srcId="{EC7F1F9F-8DB7-462C-B7AD-6F694276BA72}" destId="{A41DA896-4E82-4CA2-90CE-0F25170687D1}" srcOrd="0" destOrd="0" presId="urn:microsoft.com/office/officeart/2005/8/layout/bProcess3"/>
    <dgm:cxn modelId="{0018942B-2FDE-426F-AABE-D240EA592194}" type="presOf" srcId="{D3EF9CEB-BA85-4DC3-A56F-FF3E6B471A17}" destId="{FF9932C2-5910-44A1-96D3-953FFECC3AB8}" srcOrd="1" destOrd="0" presId="urn:microsoft.com/office/officeart/2005/8/layout/bProcess3"/>
    <dgm:cxn modelId="{7CEDE23D-8850-4E0F-9567-D187B6648A0D}" type="presOf" srcId="{18BE8316-67B9-4276-9BAB-56C1CD2A2F53}" destId="{D620E6B6-2B44-4987-8D76-CE1982E5F26F}" srcOrd="1" destOrd="0" presId="urn:microsoft.com/office/officeart/2005/8/layout/bProcess3"/>
    <dgm:cxn modelId="{34390B80-1A49-4E69-9D72-08AE54F11A32}" type="presOf" srcId="{A390E025-7373-4DFA-936A-E9A74B48970E}" destId="{F6ABF51F-5C13-40D8-8919-60C9F846125B}" srcOrd="0" destOrd="0" presId="urn:microsoft.com/office/officeart/2005/8/layout/bProcess3"/>
    <dgm:cxn modelId="{FF82AF31-D2B1-4C40-ADF8-899554FC0DDF}" type="presOf" srcId="{EE3A036C-74DB-4A8C-AB05-73348C2950B0}" destId="{479AE71C-67BA-4CDB-890D-61B22B685444}" srcOrd="0" destOrd="0" presId="urn:microsoft.com/office/officeart/2005/8/layout/bProcess3"/>
    <dgm:cxn modelId="{170F64CE-E42F-4F34-BE87-1635E56A4270}" type="presOf" srcId="{DD400885-D09E-4263-9BD5-7526158DE320}" destId="{0039A81A-4BCB-40DF-86B6-7275B2E797D7}" srcOrd="0" destOrd="0" presId="urn:microsoft.com/office/officeart/2005/8/layout/bProcess3"/>
    <dgm:cxn modelId="{4B8742D3-BF11-4F38-A8D9-E9C96535BD9C}" srcId="{FEA0857A-AFA2-417C-864E-D773133171EB}" destId="{A390E025-7373-4DFA-936A-E9A74B48970E}" srcOrd="5" destOrd="0" parTransId="{89E689C7-FDFF-434C-8A39-854DDB98DE17}" sibTransId="{CD65F62F-89FA-4A3B-ACFD-05A717B3F9E1}"/>
    <dgm:cxn modelId="{B4B73873-038D-4806-86CE-AE8A3BCD28CE}" type="presOf" srcId="{C86B0712-947B-40B5-BB06-98BAD2CC8E11}" destId="{27EA381D-3741-48E2-91A5-6C7B5864FD0B}" srcOrd="1" destOrd="0" presId="urn:microsoft.com/office/officeart/2005/8/layout/bProcess3"/>
    <dgm:cxn modelId="{134CDC09-90F0-4655-8F84-5FC946DA9773}" srcId="{FEA0857A-AFA2-417C-864E-D773133171EB}" destId="{E7179AE3-EFC5-4125-9D96-635752F2FEE0}" srcOrd="4" destOrd="0" parTransId="{26DF6798-BA64-4153-B1E6-EBA66E2DF433}" sibTransId="{18BE8316-67B9-4276-9BAB-56C1CD2A2F53}"/>
    <dgm:cxn modelId="{0F9BB385-7D57-407F-8A0B-3065B2720F61}" type="presOf" srcId="{559D71FC-E941-4AB6-9621-59DAAB050204}" destId="{21F85461-1BDF-47A5-A902-7C45C76D30F8}" srcOrd="0" destOrd="0" presId="urn:microsoft.com/office/officeart/2005/8/layout/bProcess3"/>
    <dgm:cxn modelId="{BB91CDA1-CF52-4600-973D-91C69C7825D1}" type="presOf" srcId="{FEA0857A-AFA2-417C-864E-D773133171EB}" destId="{2CB37FE1-0E24-4014-B689-07A12FE88488}" srcOrd="0" destOrd="0" presId="urn:microsoft.com/office/officeart/2005/8/layout/bProcess3"/>
    <dgm:cxn modelId="{0D05ACA4-E474-46F4-8063-CD694998C814}" type="presOf" srcId="{559D71FC-E941-4AB6-9621-59DAAB050204}" destId="{A61F2640-DEA6-4C80-843E-98F21E0C16EF}" srcOrd="1" destOrd="0" presId="urn:microsoft.com/office/officeart/2005/8/layout/bProcess3"/>
    <dgm:cxn modelId="{E5D69B2F-8EAC-4251-8E68-31E983A5DEEF}" srcId="{FEA0857A-AFA2-417C-864E-D773133171EB}" destId="{EC7F1F9F-8DB7-462C-B7AD-6F694276BA72}" srcOrd="3" destOrd="0" parTransId="{FC52C8F4-B910-464D-B34D-8878FF61BD83}" sibTransId="{D3EF9CEB-BA85-4DC3-A56F-FF3E6B471A17}"/>
    <dgm:cxn modelId="{F46DD79D-B82F-4F6B-BC9D-C0FDA476FC2F}" type="presOf" srcId="{D3EF9CEB-BA85-4DC3-A56F-FF3E6B471A17}" destId="{57DB6A46-A760-4BE4-B284-9463089CA29A}" srcOrd="0" destOrd="0" presId="urn:microsoft.com/office/officeart/2005/8/layout/bProcess3"/>
    <dgm:cxn modelId="{3DC12F15-D5F0-4F82-9B52-2395E4F5490E}" type="presParOf" srcId="{2CB37FE1-0E24-4014-B689-07A12FE88488}" destId="{479AE71C-67BA-4CDB-890D-61B22B685444}" srcOrd="0" destOrd="0" presId="urn:microsoft.com/office/officeart/2005/8/layout/bProcess3"/>
    <dgm:cxn modelId="{FC643687-992B-4ADD-8F1A-35B5D1C125FE}" type="presParOf" srcId="{2CB37FE1-0E24-4014-B689-07A12FE88488}" destId="{21F85461-1BDF-47A5-A902-7C45C76D30F8}" srcOrd="1" destOrd="0" presId="urn:microsoft.com/office/officeart/2005/8/layout/bProcess3"/>
    <dgm:cxn modelId="{2D3E0EEF-0421-4BA6-B535-158379325B02}" type="presParOf" srcId="{21F85461-1BDF-47A5-A902-7C45C76D30F8}" destId="{A61F2640-DEA6-4C80-843E-98F21E0C16EF}" srcOrd="0" destOrd="0" presId="urn:microsoft.com/office/officeart/2005/8/layout/bProcess3"/>
    <dgm:cxn modelId="{4ACFF78D-B95A-4418-A91A-5186484E1988}" type="presParOf" srcId="{2CB37FE1-0E24-4014-B689-07A12FE88488}" destId="{54301ADC-EB2D-49EC-A159-6B645E8A5645}" srcOrd="2" destOrd="0" presId="urn:microsoft.com/office/officeart/2005/8/layout/bProcess3"/>
    <dgm:cxn modelId="{D664A3EF-A388-4227-AD92-6890E277B122}" type="presParOf" srcId="{2CB37FE1-0E24-4014-B689-07A12FE88488}" destId="{3CAA594F-03A7-4BFA-98CD-61D9EF5E0499}" srcOrd="3" destOrd="0" presId="urn:microsoft.com/office/officeart/2005/8/layout/bProcess3"/>
    <dgm:cxn modelId="{C0A927B6-A180-4F1B-B322-87D3C042573B}" type="presParOf" srcId="{3CAA594F-03A7-4BFA-98CD-61D9EF5E0499}" destId="{27EA381D-3741-48E2-91A5-6C7B5864FD0B}" srcOrd="0" destOrd="0" presId="urn:microsoft.com/office/officeart/2005/8/layout/bProcess3"/>
    <dgm:cxn modelId="{B77DE87F-B5E4-4A59-BED1-779B4A9C3186}" type="presParOf" srcId="{2CB37FE1-0E24-4014-B689-07A12FE88488}" destId="{BC429C65-0052-4464-8D81-0799EDAA67B6}" srcOrd="4" destOrd="0" presId="urn:microsoft.com/office/officeart/2005/8/layout/bProcess3"/>
    <dgm:cxn modelId="{84E810C8-49A0-4A77-B047-B5F2DDFEB672}" type="presParOf" srcId="{2CB37FE1-0E24-4014-B689-07A12FE88488}" destId="{0039A81A-4BCB-40DF-86B6-7275B2E797D7}" srcOrd="5" destOrd="0" presId="urn:microsoft.com/office/officeart/2005/8/layout/bProcess3"/>
    <dgm:cxn modelId="{DB958DD5-1A74-44DA-979D-EA65E77B19D9}" type="presParOf" srcId="{0039A81A-4BCB-40DF-86B6-7275B2E797D7}" destId="{4150B926-18CC-4529-B716-6CC2FEE10B93}" srcOrd="0" destOrd="0" presId="urn:microsoft.com/office/officeart/2005/8/layout/bProcess3"/>
    <dgm:cxn modelId="{289D70C3-5E3F-4B18-B58A-B4F57756247F}" type="presParOf" srcId="{2CB37FE1-0E24-4014-B689-07A12FE88488}" destId="{A41DA896-4E82-4CA2-90CE-0F25170687D1}" srcOrd="6" destOrd="0" presId="urn:microsoft.com/office/officeart/2005/8/layout/bProcess3"/>
    <dgm:cxn modelId="{EAA9B4D2-5214-4A35-AABD-83508EDE922B}" type="presParOf" srcId="{2CB37FE1-0E24-4014-B689-07A12FE88488}" destId="{57DB6A46-A760-4BE4-B284-9463089CA29A}" srcOrd="7" destOrd="0" presId="urn:microsoft.com/office/officeart/2005/8/layout/bProcess3"/>
    <dgm:cxn modelId="{B22DBF01-8E82-4711-8CB6-4B584845F098}" type="presParOf" srcId="{57DB6A46-A760-4BE4-B284-9463089CA29A}" destId="{FF9932C2-5910-44A1-96D3-953FFECC3AB8}" srcOrd="0" destOrd="0" presId="urn:microsoft.com/office/officeart/2005/8/layout/bProcess3"/>
    <dgm:cxn modelId="{DA236C58-840B-48E0-80C4-6F3A0B1912F3}" type="presParOf" srcId="{2CB37FE1-0E24-4014-B689-07A12FE88488}" destId="{9A8DBFB2-79C4-4644-A79D-98D8AC687E3C}" srcOrd="8" destOrd="0" presId="urn:microsoft.com/office/officeart/2005/8/layout/bProcess3"/>
    <dgm:cxn modelId="{77B1209C-CA6D-4179-9408-72B68BE77761}" type="presParOf" srcId="{2CB37FE1-0E24-4014-B689-07A12FE88488}" destId="{9025AC25-FED4-4C34-8E98-A69D0D09C962}" srcOrd="9" destOrd="0" presId="urn:microsoft.com/office/officeart/2005/8/layout/bProcess3"/>
    <dgm:cxn modelId="{5F24B4AC-D3A5-4F97-ADEA-28DC564BF1DC}" type="presParOf" srcId="{9025AC25-FED4-4C34-8E98-A69D0D09C962}" destId="{D620E6B6-2B44-4987-8D76-CE1982E5F26F}" srcOrd="0" destOrd="0" presId="urn:microsoft.com/office/officeart/2005/8/layout/bProcess3"/>
    <dgm:cxn modelId="{D4EAEA19-11BE-42B2-B228-D8572111E730}" type="presParOf" srcId="{2CB37FE1-0E24-4014-B689-07A12FE88488}" destId="{F6ABF51F-5C13-40D8-8919-60C9F846125B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D0E77-CA24-4522-BC3B-D90299AFFA0E}">
      <dsp:nvSpPr>
        <dsp:cNvPr id="0" name=""/>
        <dsp:cNvSpPr/>
      </dsp:nvSpPr>
      <dsp:spPr>
        <a:xfrm>
          <a:off x="0" y="326211"/>
          <a:ext cx="7956891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219BDB-8454-460C-81F2-CCCCB7749EE8}">
      <dsp:nvSpPr>
        <dsp:cNvPr id="0" name=""/>
        <dsp:cNvSpPr/>
      </dsp:nvSpPr>
      <dsp:spPr>
        <a:xfrm>
          <a:off x="465394" y="9336"/>
          <a:ext cx="5569823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526" tIns="0" rIns="210526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1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資訊科技</a:t>
          </a:r>
          <a:endParaRPr lang="en-US" sz="31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10066" y="54008"/>
        <a:ext cx="5480479" cy="825776"/>
      </dsp:txXfrm>
    </dsp:sp>
    <dsp:sp modelId="{2F80D3E2-9235-4E8C-B90B-2652AF6C6635}">
      <dsp:nvSpPr>
        <dsp:cNvPr id="0" name=""/>
        <dsp:cNvSpPr/>
      </dsp:nvSpPr>
      <dsp:spPr>
        <a:xfrm>
          <a:off x="0" y="1912389"/>
          <a:ext cx="7956891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433582"/>
              <a:satOff val="-34544"/>
              <a:lumOff val="-20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C3E79-A8DB-4C17-94E5-BD8BEE3D2AA9}">
      <dsp:nvSpPr>
        <dsp:cNvPr id="0" name=""/>
        <dsp:cNvSpPr/>
      </dsp:nvSpPr>
      <dsp:spPr>
        <a:xfrm>
          <a:off x="397844" y="1430495"/>
          <a:ext cx="5569823" cy="915120"/>
        </a:xfrm>
        <a:prstGeom prst="roundRect">
          <a:avLst/>
        </a:prstGeom>
        <a:solidFill>
          <a:schemeClr val="accent2">
            <a:hueOff val="-1433582"/>
            <a:satOff val="-34544"/>
            <a:lumOff val="-2078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526" tIns="0" rIns="210526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1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遊戲</a:t>
          </a:r>
          <a:endParaRPr lang="en-US" sz="31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42516" y="1475167"/>
        <a:ext cx="5480479" cy="825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85461-1BDF-47A5-A902-7C45C76D30F8}">
      <dsp:nvSpPr>
        <dsp:cNvPr id="0" name=""/>
        <dsp:cNvSpPr/>
      </dsp:nvSpPr>
      <dsp:spPr>
        <a:xfrm>
          <a:off x="2731465" y="878792"/>
          <a:ext cx="5963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6385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500" kern="1200"/>
        </a:p>
      </dsp:txBody>
      <dsp:txXfrm>
        <a:off x="3013983" y="921377"/>
        <a:ext cx="31349" cy="6269"/>
      </dsp:txXfrm>
    </dsp:sp>
    <dsp:sp modelId="{479AE71C-67BA-4CDB-890D-61B22B685444}">
      <dsp:nvSpPr>
        <dsp:cNvPr id="0" name=""/>
        <dsp:cNvSpPr/>
      </dsp:nvSpPr>
      <dsp:spPr>
        <a:xfrm>
          <a:off x="7241" y="106705"/>
          <a:ext cx="2726023" cy="16356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選擇研究課題</a:t>
          </a:r>
          <a:r>
            <a:rPr lang="en-US" altLang="zh-TW" sz="30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3000" b="1" kern="1200" dirty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30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初擬學習</a:t>
          </a:r>
          <a:r>
            <a:rPr lang="zh-TW" altLang="en-US" sz="3000" b="1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重點</a:t>
          </a:r>
          <a:endParaRPr lang="zh-HK" altLang="en-US" sz="3000" b="1" strike="sngStrike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241" y="106705"/>
        <a:ext cx="2726023" cy="1635614"/>
      </dsp:txXfrm>
    </dsp:sp>
    <dsp:sp modelId="{3CAA594F-03A7-4BFA-98CD-61D9EF5E0499}">
      <dsp:nvSpPr>
        <dsp:cNvPr id="0" name=""/>
        <dsp:cNvSpPr/>
      </dsp:nvSpPr>
      <dsp:spPr>
        <a:xfrm>
          <a:off x="6084474" y="878792"/>
          <a:ext cx="5963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6385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500" kern="1200"/>
        </a:p>
      </dsp:txBody>
      <dsp:txXfrm>
        <a:off x="6366992" y="921377"/>
        <a:ext cx="31349" cy="6269"/>
      </dsp:txXfrm>
    </dsp:sp>
    <dsp:sp modelId="{54301ADC-EB2D-49EC-A159-6B645E8A5645}">
      <dsp:nvSpPr>
        <dsp:cNvPr id="0" name=""/>
        <dsp:cNvSpPr/>
      </dsp:nvSpPr>
      <dsp:spPr>
        <a:xfrm>
          <a:off x="3360250" y="106705"/>
          <a:ext cx="2726023" cy="16356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前測、分析</a:t>
          </a:r>
          <a:endParaRPr lang="zh-HK" altLang="en-US" sz="3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60250" y="106705"/>
        <a:ext cx="2726023" cy="1635614"/>
      </dsp:txXfrm>
    </dsp:sp>
    <dsp:sp modelId="{0039A81A-4BCB-40DF-86B6-7275B2E797D7}">
      <dsp:nvSpPr>
        <dsp:cNvPr id="0" name=""/>
        <dsp:cNvSpPr/>
      </dsp:nvSpPr>
      <dsp:spPr>
        <a:xfrm>
          <a:off x="1370253" y="1740519"/>
          <a:ext cx="6706017" cy="596385"/>
        </a:xfrm>
        <a:custGeom>
          <a:avLst/>
          <a:gdLst/>
          <a:ahLst/>
          <a:cxnLst/>
          <a:rect l="0" t="0" r="0" b="0"/>
          <a:pathLst>
            <a:path>
              <a:moveTo>
                <a:pt x="6706017" y="0"/>
              </a:moveTo>
              <a:lnTo>
                <a:pt x="6706017" y="315292"/>
              </a:lnTo>
              <a:lnTo>
                <a:pt x="0" y="315292"/>
              </a:lnTo>
              <a:lnTo>
                <a:pt x="0" y="596385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500" kern="1200"/>
        </a:p>
      </dsp:txBody>
      <dsp:txXfrm>
        <a:off x="4554880" y="2035577"/>
        <a:ext cx="336763" cy="6269"/>
      </dsp:txXfrm>
    </dsp:sp>
    <dsp:sp modelId="{BC429C65-0052-4464-8D81-0799EDAA67B6}">
      <dsp:nvSpPr>
        <dsp:cNvPr id="0" name=""/>
        <dsp:cNvSpPr/>
      </dsp:nvSpPr>
      <dsp:spPr>
        <a:xfrm>
          <a:off x="6713259" y="106705"/>
          <a:ext cx="2726023" cy="16356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strike="noStrike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擬</a:t>
          </a:r>
          <a:r>
            <a:rPr lang="zh-TW" altLang="en-US" sz="3000" b="1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定學習</a:t>
          </a:r>
          <a:r>
            <a:rPr lang="zh-TW" altLang="en-US" sz="3000" b="1" strike="noStrike" kern="12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重點</a:t>
          </a:r>
          <a:endParaRPr lang="zh-HK" altLang="en-US" sz="3000" b="1" strike="noStrike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713259" y="106705"/>
        <a:ext cx="2726023" cy="1635614"/>
      </dsp:txXfrm>
    </dsp:sp>
    <dsp:sp modelId="{57DB6A46-A760-4BE4-B284-9463089CA29A}">
      <dsp:nvSpPr>
        <dsp:cNvPr id="0" name=""/>
        <dsp:cNvSpPr/>
      </dsp:nvSpPr>
      <dsp:spPr>
        <a:xfrm>
          <a:off x="2731465" y="3141392"/>
          <a:ext cx="5963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6385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500" kern="1200"/>
        </a:p>
      </dsp:txBody>
      <dsp:txXfrm>
        <a:off x="3013983" y="3183977"/>
        <a:ext cx="31349" cy="6269"/>
      </dsp:txXfrm>
    </dsp:sp>
    <dsp:sp modelId="{A41DA896-4E82-4CA2-90CE-0F25170687D1}">
      <dsp:nvSpPr>
        <dsp:cNvPr id="0" name=""/>
        <dsp:cNvSpPr/>
      </dsp:nvSpPr>
      <dsp:spPr>
        <a:xfrm>
          <a:off x="7241" y="2369305"/>
          <a:ext cx="2726023" cy="16356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教學設計</a:t>
          </a:r>
          <a:endParaRPr lang="zh-HK" altLang="en-US" sz="3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241" y="2369305"/>
        <a:ext cx="2726023" cy="1635614"/>
      </dsp:txXfrm>
    </dsp:sp>
    <dsp:sp modelId="{9025AC25-FED4-4C34-8E98-A69D0D09C962}">
      <dsp:nvSpPr>
        <dsp:cNvPr id="0" name=""/>
        <dsp:cNvSpPr/>
      </dsp:nvSpPr>
      <dsp:spPr>
        <a:xfrm>
          <a:off x="6084474" y="3141392"/>
          <a:ext cx="5963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6385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500" kern="1200"/>
        </a:p>
      </dsp:txBody>
      <dsp:txXfrm>
        <a:off x="6366992" y="3183977"/>
        <a:ext cx="31349" cy="6269"/>
      </dsp:txXfrm>
    </dsp:sp>
    <dsp:sp modelId="{9A8DBFB2-79C4-4644-A79D-98D8AC687E3C}">
      <dsp:nvSpPr>
        <dsp:cNvPr id="0" name=""/>
        <dsp:cNvSpPr/>
      </dsp:nvSpPr>
      <dsp:spPr>
        <a:xfrm>
          <a:off x="3360250" y="2369305"/>
          <a:ext cx="2726023" cy="16356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課堂實踐</a:t>
          </a:r>
          <a:endParaRPr lang="zh-HK" altLang="en-US" sz="3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60250" y="2369305"/>
        <a:ext cx="2726023" cy="1635614"/>
      </dsp:txXfrm>
    </dsp:sp>
    <dsp:sp modelId="{F6ABF51F-5C13-40D8-8919-60C9F846125B}">
      <dsp:nvSpPr>
        <dsp:cNvPr id="0" name=""/>
        <dsp:cNvSpPr/>
      </dsp:nvSpPr>
      <dsp:spPr>
        <a:xfrm>
          <a:off x="6713259" y="2369305"/>
          <a:ext cx="2726023" cy="16356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後測</a:t>
          </a:r>
          <a:endParaRPr lang="zh-HK" altLang="en-US" sz="3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6713259" y="2369305"/>
        <a:ext cx="2726023" cy="1635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203E5-27EB-4944-BEBF-9F9414494B33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50B8B-6F89-47F6-B776-C99AFE750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822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399CA-5465-4FB8-8FFD-B4AD54FFFB65}" type="datetimeFigureOut">
              <a:rPr lang="zh-TW" altLang="en-US" smtClean="0"/>
              <a:t>2020/5/5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C25B0-B085-4F2B-AF92-49CD69C44B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016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B4AC-4178-4BDC-8B71-AE3759570BD5}" type="datetimeFigureOut">
              <a:rPr lang="zh-HK" altLang="en-US" smtClean="0"/>
              <a:t>5/5/2020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E422-458D-44DE-962F-6EDEAD77A54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8306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B4AC-4178-4BDC-8B71-AE3759570BD5}" type="datetimeFigureOut">
              <a:rPr lang="zh-HK" altLang="en-US" smtClean="0"/>
              <a:t>5/5/2020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E422-458D-44DE-962F-6EDEAD77A54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3230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B4AC-4178-4BDC-8B71-AE3759570BD5}" type="datetimeFigureOut">
              <a:rPr lang="zh-HK" altLang="en-US" smtClean="0"/>
              <a:t>5/5/2020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E422-458D-44DE-962F-6EDEAD77A543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5362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B4AC-4178-4BDC-8B71-AE3759570BD5}" type="datetimeFigureOut">
              <a:rPr lang="zh-HK" altLang="en-US" smtClean="0"/>
              <a:t>5/5/2020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E422-458D-44DE-962F-6EDEAD77A54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62918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B4AC-4178-4BDC-8B71-AE3759570BD5}" type="datetimeFigureOut">
              <a:rPr lang="zh-HK" altLang="en-US" smtClean="0"/>
              <a:t>5/5/2020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E422-458D-44DE-962F-6EDEAD77A543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3503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B4AC-4178-4BDC-8B71-AE3759570BD5}" type="datetimeFigureOut">
              <a:rPr lang="zh-HK" altLang="en-US" smtClean="0"/>
              <a:t>5/5/2020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E422-458D-44DE-962F-6EDEAD77A54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74771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B4AC-4178-4BDC-8B71-AE3759570BD5}" type="datetimeFigureOut">
              <a:rPr lang="zh-HK" altLang="en-US" smtClean="0"/>
              <a:t>5/5/2020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E422-458D-44DE-962F-6EDEAD77A54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38531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B4AC-4178-4BDC-8B71-AE3759570BD5}" type="datetimeFigureOut">
              <a:rPr lang="zh-HK" altLang="en-US" smtClean="0"/>
              <a:t>5/5/2020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E422-458D-44DE-962F-6EDEAD77A54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5354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B4AC-4178-4BDC-8B71-AE3759570BD5}" type="datetimeFigureOut">
              <a:rPr lang="zh-HK" altLang="en-US" smtClean="0"/>
              <a:t>5/5/2020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E422-458D-44DE-962F-6EDEAD77A54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7731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B4AC-4178-4BDC-8B71-AE3759570BD5}" type="datetimeFigureOut">
              <a:rPr lang="zh-HK" altLang="en-US" smtClean="0"/>
              <a:t>5/5/2020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E422-458D-44DE-962F-6EDEAD77A54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0868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B4AC-4178-4BDC-8B71-AE3759570BD5}" type="datetimeFigureOut">
              <a:rPr lang="zh-HK" altLang="en-US" smtClean="0"/>
              <a:t>5/5/2020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E422-458D-44DE-962F-6EDEAD77A54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49745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B4AC-4178-4BDC-8B71-AE3759570BD5}" type="datetimeFigureOut">
              <a:rPr lang="zh-HK" altLang="en-US" smtClean="0"/>
              <a:t>5/5/2020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E422-458D-44DE-962F-6EDEAD77A54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0976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B4AC-4178-4BDC-8B71-AE3759570BD5}" type="datetimeFigureOut">
              <a:rPr lang="zh-HK" altLang="en-US" smtClean="0"/>
              <a:t>5/5/2020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E422-458D-44DE-962F-6EDEAD77A54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2525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B4AC-4178-4BDC-8B71-AE3759570BD5}" type="datetimeFigureOut">
              <a:rPr lang="zh-HK" altLang="en-US" smtClean="0"/>
              <a:t>5/5/2020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E422-458D-44DE-962F-6EDEAD77A54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09662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B4AC-4178-4BDC-8B71-AE3759570BD5}" type="datetimeFigureOut">
              <a:rPr lang="zh-HK" altLang="en-US" smtClean="0"/>
              <a:t>5/5/2020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E422-458D-44DE-962F-6EDEAD77A54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9866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DB4AC-4178-4BDC-8B71-AE3759570BD5}" type="datetimeFigureOut">
              <a:rPr lang="zh-HK" altLang="en-US" smtClean="0"/>
              <a:t>5/5/2020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E422-458D-44DE-962F-6EDEAD77A54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2753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DB4AC-4178-4BDC-8B71-AE3759570BD5}" type="datetimeFigureOut">
              <a:rPr lang="zh-HK" altLang="en-US" smtClean="0"/>
              <a:t>5/5/2020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8BDE422-458D-44DE-962F-6EDEAD77A54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52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id="{1939869D-1D68-4A8D-9005-2ABDB95BD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5530" y="1849669"/>
            <a:ext cx="7766936" cy="2653836"/>
          </a:xfrm>
        </p:spPr>
        <p:txBody>
          <a:bodyPr>
            <a:normAutofit fontScale="90000"/>
          </a:bodyPr>
          <a:lstStyle/>
          <a:p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體育卓師工作室</a:t>
            </a:r>
            <a:r>
              <a:rPr lang="en-US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(2019/2020)</a:t>
            </a:r>
            <a:br>
              <a:rPr lang="en-US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HK" altLang="zh-HK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中期</a:t>
            </a: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分享會</a:t>
            </a:r>
            <a:endParaRPr lang="zh-HK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3" descr="一張含有 個人, 擺姿勢, 團體, 相片 的圖片&#10;&#10;自動產生的描述">
            <a:extLst>
              <a:ext uri="{FF2B5EF4-FFF2-40B4-BE49-F238E27FC236}">
                <a16:creationId xmlns:a16="http://schemas.microsoft.com/office/drawing/2014/main" id="{650EBAB3-9B49-4900-BEF9-9960A3702A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8" r="23032"/>
          <a:stretch/>
        </p:blipFill>
        <p:spPr>
          <a:xfrm>
            <a:off x="1" y="-1"/>
            <a:ext cx="4906108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901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D0E2DF-95B7-4AD7-B145-C6D49E190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493" y="987749"/>
            <a:ext cx="8596668" cy="1320800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第一組</a:t>
            </a:r>
            <a:r>
              <a:rPr lang="en-US" altLang="zh-TW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單人連串動作組合</a:t>
            </a:r>
            <a:endParaRPr lang="zh-HK" altLang="en-US" sz="4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A5643A-43F8-40B9-8F7B-D9A482DF5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091" y="2017891"/>
            <a:ext cx="10540563" cy="4611509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43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選擇相關課題的原因：</a:t>
            </a:r>
            <a:endParaRPr lang="en-US" altLang="zh-TW" sz="43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3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單人連串動作組合：結合平行穩定技能及移動技能</a:t>
            </a:r>
            <a:endParaRPr lang="en-US" altLang="zh-TW" sz="35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3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技能轉移：體操、舞蹈</a:t>
            </a:r>
            <a:endParaRPr lang="en-GB" altLang="zh-TW" sz="35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zh-TW" altLang="zh-HK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3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教學研究的挑戰：</a:t>
            </a:r>
            <a:endParaRPr lang="en-US" altLang="zh-TW" sz="43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3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於一至兩個教節進行教學研究，評估學與教的成效。</a:t>
            </a:r>
            <a:endParaRPr lang="en-US" altLang="zh-TW" sz="35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3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需要配合工作室成員任教學校學生的能力，因此選擇中階技能，讓學生發揮更大。</a:t>
            </a:r>
            <a:endParaRPr lang="zh-HK" altLang="en-US" sz="35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261907-F661-4778-AB0E-A4CE62EC4A2C}"/>
              </a:ext>
            </a:extLst>
          </p:cNvPr>
          <p:cNvSpPr/>
          <p:nvPr/>
        </p:nvSpPr>
        <p:spPr>
          <a:xfrm>
            <a:off x="221416" y="411494"/>
            <a:ext cx="9508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TW" altLang="en-US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教研小組（初小）：</a:t>
            </a:r>
            <a:r>
              <a:rPr lang="zh-TW" altLang="zh-HK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基礎活動</a:t>
            </a:r>
            <a:endParaRPr lang="en-US" altLang="zh-TW" sz="40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75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E9049D-C2C3-4C1B-91CA-8F909868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452775"/>
            <a:ext cx="8596668" cy="673842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前測及後測設計</a:t>
            </a:r>
            <a:endParaRPr lang="zh-HK" altLang="en-US" sz="4000" strike="sngStrike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599228-CE3B-41CB-B0D4-7DCDF4845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26617"/>
            <a:ext cx="10779043" cy="3880773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技能測試</a:t>
            </a:r>
            <a:endParaRPr lang="en-US" altLang="zh-TW" sz="3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學生於</a:t>
            </a: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米距離，由Ａ點到Ｂ點，再由Ｂ點到Ａ點連續進行動作</a:t>
            </a: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學生自選運用平衡穩定技能及移動技能的知識</a:t>
            </a: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串連動作測試，不重覆動作</a:t>
            </a: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完成一次點到點移動得</a:t>
            </a: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分（不重覆動作）</a:t>
            </a:r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最多得</a:t>
            </a: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endParaRPr lang="zh-HK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知識測試</a:t>
            </a:r>
            <a:endParaRPr lang="en-US" altLang="zh-TW" sz="3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電子或紙本問卷</a:t>
            </a:r>
            <a:endParaRPr lang="zh-HK" altLang="en-US" sz="2800" strike="sngStrike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HK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7334" y="155713"/>
            <a:ext cx="9376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教研小組（初小）：</a:t>
            </a:r>
            <a:r>
              <a:rPr lang="zh-TW" altLang="zh-HK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基礎活動</a:t>
            </a:r>
            <a:endParaRPr lang="en-US" altLang="zh-TW" sz="40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(</a:t>
            </a:r>
            <a:r>
              <a:rPr lang="zh-TW" altLang="en-US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第一組</a:t>
            </a:r>
            <a:r>
              <a:rPr lang="en-US" altLang="zh-TW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)</a:t>
            </a:r>
            <a:r>
              <a:rPr lang="zh-TW" altLang="en-US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單人連串動作組合</a:t>
            </a:r>
          </a:p>
        </p:txBody>
      </p:sp>
    </p:spTree>
    <p:extLst>
      <p:ext uri="{BB962C8B-B14F-4D97-AF65-F5344CB8AC3E}">
        <p14:creationId xmlns:p14="http://schemas.microsoft.com/office/powerpoint/2010/main" val="138229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F559CD-C03D-4F79-A32B-2547FBCF5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487219"/>
            <a:ext cx="8596668" cy="770739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擬定學習重點</a:t>
            </a:r>
            <a:endParaRPr lang="zh-HK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C5426AE-CD16-4D49-A86C-FDD054986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939" y="2257958"/>
            <a:ext cx="9671212" cy="3880773"/>
          </a:xfrm>
        </p:spPr>
        <p:txBody>
          <a:bodyPr>
            <a:noAutofit/>
          </a:bodyPr>
          <a:lstStyle/>
          <a:p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連串動作</a:t>
            </a:r>
            <a:endParaRPr lang="en-US" altLang="zh-HK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zh-HK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zh-HK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明顯的起始及結束造型</a:t>
            </a:r>
          </a:p>
          <a:p>
            <a:pPr lvl="1"/>
            <a:r>
              <a:rPr lang="zh-TW" altLang="zh-HK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展示</a:t>
            </a:r>
            <a:r>
              <a:rPr lang="zh-TW" altLang="zh-HK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移動技能</a:t>
            </a:r>
          </a:p>
          <a:p>
            <a:pPr lvl="1"/>
            <a:r>
              <a:rPr lang="zh-TW" altLang="zh-HK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展示</a:t>
            </a:r>
            <a:r>
              <a:rPr lang="zh-TW" altLang="zh-HK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不同身體形態</a:t>
            </a:r>
          </a:p>
          <a:p>
            <a:pPr lvl="1"/>
            <a:r>
              <a:rPr lang="zh-TW" altLang="zh-HK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展示</a:t>
            </a:r>
            <a:r>
              <a:rPr lang="zh-TW" altLang="zh-HK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移動路線</a:t>
            </a:r>
          </a:p>
          <a:p>
            <a:pPr lvl="1"/>
            <a:r>
              <a:rPr lang="zh-TW" altLang="zh-HK" sz="28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連接</a:t>
            </a:r>
            <a:r>
              <a:rPr lang="zh-TW" altLang="zh-HK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暢順</a:t>
            </a:r>
          </a:p>
          <a:p>
            <a:r>
              <a:rPr lang="zh-TW" altLang="zh-HK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分辨不同支點的身體造型及高、中、低水平概念</a:t>
            </a:r>
          </a:p>
          <a:p>
            <a:r>
              <a:rPr lang="zh-TW" altLang="zh-HK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認識個人及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場地</a:t>
            </a:r>
            <a:r>
              <a:rPr lang="zh-TW" altLang="zh-HK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空間、前後、左右及順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HK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逆時針方向移動</a:t>
            </a:r>
          </a:p>
          <a:p>
            <a:endParaRPr lang="zh-HK" altLang="en-US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7334" y="163780"/>
            <a:ext cx="685315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教研小組（初小）：</a:t>
            </a:r>
            <a:r>
              <a:rPr lang="zh-TW" altLang="zh-HK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基礎活動</a:t>
            </a:r>
            <a:endParaRPr lang="en-US" altLang="zh-TW" sz="40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第一組</a:t>
            </a:r>
            <a:r>
              <a:rPr lang="en-US" altLang="zh-TW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單人連串動作組合</a:t>
            </a:r>
          </a:p>
        </p:txBody>
      </p:sp>
    </p:spTree>
    <p:extLst>
      <p:ext uri="{BB962C8B-B14F-4D97-AF65-F5344CB8AC3E}">
        <p14:creationId xmlns:p14="http://schemas.microsoft.com/office/powerpoint/2010/main" val="19990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AF4504-15BB-48EB-9943-D7E926327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6007" y="1054750"/>
            <a:ext cx="2545238" cy="817459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活動設計</a:t>
            </a:r>
            <a:endParaRPr lang="zh-HK" altLang="en-US" sz="4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36368" y="140041"/>
            <a:ext cx="71096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教研小組（初小）：</a:t>
            </a:r>
            <a:r>
              <a:rPr lang="zh-TW" altLang="zh-HK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基礎活動</a:t>
            </a:r>
            <a:endParaRPr lang="en-US" altLang="zh-TW" sz="40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第一組</a:t>
            </a:r>
            <a:r>
              <a:rPr lang="en-US" altLang="zh-TW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單人連串動作組合</a:t>
            </a:r>
          </a:p>
        </p:txBody>
      </p:sp>
      <p:graphicFrame>
        <p:nvGraphicFramePr>
          <p:cNvPr id="7" name="內容版面配置區 3">
            <a:extLst>
              <a:ext uri="{FF2B5EF4-FFF2-40B4-BE49-F238E27FC236}">
                <a16:creationId xmlns:a16="http://schemas.microsoft.com/office/drawing/2014/main" id="{273871E2-A207-43CB-8400-E6BAC892C3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4766026"/>
              </p:ext>
            </p:extLst>
          </p:nvPr>
        </p:nvGraphicFramePr>
        <p:xfrm>
          <a:off x="191542" y="1819232"/>
          <a:ext cx="11808916" cy="48082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6940">
                  <a:extLst>
                    <a:ext uri="{9D8B030D-6E8A-4147-A177-3AD203B41FA5}">
                      <a16:colId xmlns:a16="http://schemas.microsoft.com/office/drawing/2014/main" val="4233442812"/>
                    </a:ext>
                  </a:extLst>
                </a:gridCol>
                <a:gridCol w="8421976">
                  <a:extLst>
                    <a:ext uri="{9D8B030D-6E8A-4147-A177-3AD203B41FA5}">
                      <a16:colId xmlns:a16="http://schemas.microsoft.com/office/drawing/2014/main" val="3510837119"/>
                    </a:ext>
                  </a:extLst>
                </a:gridCol>
              </a:tblGrid>
              <a:tr h="331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549650" algn="l"/>
                        </a:tabLst>
                      </a:pPr>
                      <a:r>
                        <a:rPr lang="zh-HK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學習活動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  <a:tabLst>
                          <a:tab pos="3549650" algn="l"/>
                        </a:tabLst>
                      </a:pPr>
                      <a:r>
                        <a:rPr lang="zh-HK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設計理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546913"/>
                  </a:ext>
                </a:extLst>
              </a:tr>
              <a:tr h="6620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活動（一）【定格拍攝】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認識起始及結束造型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49650" algn="l"/>
                        </a:tabLs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鞏固學生</a:t>
                      </a: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單人動作造型</a:t>
                      </a: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</a:t>
                      </a:r>
                      <a:r>
                        <a:rPr lang="zh-HK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的動作概念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讓</a:t>
                      </a:r>
                      <a:r>
                        <a:rPr lang="zh-TW" sz="2000" strike="noStrike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</a:t>
                      </a:r>
                      <a:r>
                        <a:rPr lang="zh-TW" altLang="en-US" sz="2000" strike="noStrike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認識</a:t>
                      </a:r>
                      <a:r>
                        <a:rPr lang="zh-TW" sz="2000" strike="noStrike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起始</a:t>
                      </a:r>
                      <a:r>
                        <a:rPr lang="zh-TW" sz="2000" strike="noStrike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及結束</a:t>
                      </a:r>
                      <a:r>
                        <a:rPr lang="zh-TW" sz="2000" strike="noStrike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造型，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為</a:t>
                      </a:r>
                      <a:r>
                        <a:rPr lang="zh-TW" sz="2000" strike="noStrike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完成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整套</a:t>
                      </a: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單人連串</a:t>
                      </a:r>
                      <a:r>
                        <a:rPr lang="zh-TW" sz="20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動作組合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</a:t>
                      </a:r>
                      <a:r>
                        <a:rPr lang="zh-TW" sz="20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準備。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10585"/>
                  </a:ext>
                </a:extLst>
              </a:tr>
              <a:tr h="1986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活動（二）</a:t>
                      </a:r>
                      <a:r>
                        <a:rPr lang="en-GB" altLang="zh-TW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【移動激光】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由不同</a:t>
                      </a:r>
                      <a:r>
                        <a:rPr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的定型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身體形態轉到移動技能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549650" algn="l"/>
                        </a:tabLs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由「單人動作造型」的</a:t>
                      </a: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起始動作</a:t>
                      </a: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」開始，再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組合不同的移動技能</a:t>
                      </a: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由靜態動作</a:t>
                      </a:r>
                      <a:r>
                        <a:rPr lang="zh-TW" sz="20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轉</a:t>
                      </a:r>
                      <a:r>
                        <a:rPr lang="zh-TW" altLang="en-US" sz="2000" strike="noStrike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為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動態動作</a:t>
                      </a: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）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549650" algn="l"/>
                        </a:tabLs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初階活動設計：以靜態造型作</a:t>
                      </a: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起始造型</a:t>
                      </a: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，再接連一個移動技能，最後以靜態造型作</a:t>
                      </a: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結束造型</a:t>
                      </a: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」，在同一水平進行整個動作組合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的移動路線。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549650" algn="l"/>
                        </a:tabLst>
                      </a:pPr>
                      <a:r>
                        <a:rPr lang="zh-HK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進階活動設計：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以靜態造型作</a:t>
                      </a: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起始造型</a:t>
                      </a: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，再接</a:t>
                      </a: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連一個移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動技能，最後以靜態造型作</a:t>
                      </a: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結束造型</a:t>
                      </a: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」，在不同水平進行整個動作組合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的移動路線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008848"/>
                  </a:ext>
                </a:extLst>
              </a:tr>
              <a:tr h="993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活動（三）</a:t>
                      </a:r>
                      <a:r>
                        <a:rPr lang="en-US" altLang="zh-TW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【</a:t>
                      </a:r>
                      <a:r>
                        <a:rPr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非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常任務】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938780" algn="l"/>
                        </a:tabLst>
                      </a:pPr>
                      <a:r>
                        <a:rPr lang="zh-TW" altLang="en-US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改</a:t>
                      </a: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變移動路線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549650" algn="l"/>
                        </a:tabLst>
                      </a:pP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當學生已掌握簡單的單人連串動作組合（即以</a:t>
                      </a: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起始造型</a:t>
                      </a: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接連移動技能再以</a:t>
                      </a: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結束造型</a:t>
                      </a: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完成），可加入不同的移動路線（如曲線、折線及直線），並將靜態造型暢順</a:t>
                      </a: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連接移動技能。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641951"/>
                  </a:ext>
                </a:extLst>
              </a:tr>
              <a:tr h="6620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活動（四）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CATWALK SHOW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strike="noStrike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加入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不同的故事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元素</a:t>
                      </a:r>
                      <a:r>
                        <a:rPr lang="zh-TW" sz="20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CATWALK SHOW</a:t>
                      </a:r>
                      <a:r>
                        <a:rPr lang="zh-TW" sz="20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形式展示單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人連串動作組合，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並</a:t>
                      </a:r>
                      <a:r>
                        <a:rPr lang="zh-TW" altLang="en-US" sz="2000" strike="noStrike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欣賞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同</a:t>
                      </a:r>
                      <a:r>
                        <a:rPr lang="zh-TW" sz="20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</a:t>
                      </a:r>
                      <a:r>
                        <a:rPr lang="zh-TW" sz="2000" strike="noStrike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展示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不同</a:t>
                      </a: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身體形態、不同</a:t>
                      </a: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移動技能及不同</a:t>
                      </a: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移動路線。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61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0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D0E2DF-95B7-4AD7-B145-C6D49E190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120" y="1100945"/>
            <a:ext cx="9691334" cy="836891"/>
          </a:xfrm>
        </p:spPr>
        <p:txBody>
          <a:bodyPr>
            <a:noAutofit/>
          </a:bodyPr>
          <a:lstStyle/>
          <a:p>
            <a: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第二組</a:t>
            </a:r>
            <a: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橫拋膠環：操控用具技能</a:t>
            </a:r>
            <a:endParaRPr lang="zh-HK" altLang="en-US" sz="4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A5643A-43F8-40B9-8F7B-D9A482DF5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350" y="2226366"/>
            <a:ext cx="10629065" cy="4260924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sz="57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選擇相關課題的原因：</a:t>
            </a:r>
            <a:endParaRPr lang="en-US" altLang="zh-TW" sz="57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5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技能轉移：籃球、足球、手球、排球 </a:t>
            </a:r>
            <a:endParaRPr lang="en-US" altLang="zh-TW" sz="51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5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拋的技能較容易引起學習動機和成功</a:t>
            </a:r>
            <a:r>
              <a:rPr lang="zh-TW" altLang="en-US" sz="51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</a:t>
            </a:r>
            <a:endParaRPr lang="en-GB" altLang="zh-TW" sz="51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endParaRPr lang="en-US" altLang="zh-TW" sz="2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7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教學研究的挑戰：</a:t>
            </a:r>
            <a:endParaRPr lang="en-US" altLang="zh-TW" sz="57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4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只能於一至兩個教節進行教研，評估學與教的</a:t>
            </a:r>
            <a:r>
              <a:rPr lang="zh-TW" altLang="en-US" sz="4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成效</a:t>
            </a:r>
            <a:endParaRPr lang="en-US" altLang="zh-TW" sz="4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4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配合工作室成員任教學校學生的能力，選擇中階技能 </a:t>
            </a:r>
            <a:endParaRPr lang="en-US" altLang="zh-TW" sz="46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GB" altLang="zh-TW" sz="39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GB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85AA37-E66C-4C51-AE1F-8BA58E1FD890}"/>
              </a:ext>
            </a:extLst>
          </p:cNvPr>
          <p:cNvSpPr/>
          <p:nvPr/>
        </p:nvSpPr>
        <p:spPr>
          <a:xfrm>
            <a:off x="188750" y="370711"/>
            <a:ext cx="79816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zh-TW" altLang="en-US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教研小組（初小）：</a:t>
            </a:r>
            <a:r>
              <a:rPr lang="zh-TW" altLang="zh-HK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基礎活動</a:t>
            </a:r>
            <a:endParaRPr lang="en-US" altLang="zh-TW" sz="44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2687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E9049D-C2C3-4C1B-91CA-8F909868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764664"/>
            <a:ext cx="9984381" cy="776728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前測及後測設計</a:t>
            </a:r>
            <a:endParaRPr lang="zh-HK" altLang="en-US" sz="4400" b="1" strike="sngStrike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599228-CE3B-41CB-B0D4-7DCDF4845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541392"/>
            <a:ext cx="10380307" cy="4316608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技能測試</a:t>
            </a:r>
            <a:endParaRPr lang="en-US" altLang="zh-TW" sz="3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HK" altLang="en-US" sz="2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</a:t>
            </a:r>
            <a:r>
              <a:rPr lang="zh-TW" altLang="en-US" sz="2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HK" altLang="en-US" sz="2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標誌筒公仔</a:t>
            </a:r>
            <a:r>
              <a:rPr lang="zh-TW" altLang="en-US" sz="2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sz="2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</a:t>
            </a:r>
            <a:r>
              <a:rPr lang="zh-HK" altLang="en-US" sz="2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個小標誌筒和大標誌筒</a:t>
            </a:r>
            <a:r>
              <a:rPr lang="en-US" sz="2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HK" altLang="en-US" sz="2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，見右</a:t>
            </a:r>
            <a:r>
              <a:rPr lang="zh-HK" altLang="en-US" sz="2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</a:t>
            </a:r>
            <a:endParaRPr lang="en-GB" sz="2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學生站</a:t>
            </a:r>
            <a:r>
              <a:rPr lang="zh-HK" altLang="en-US" sz="2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sz="2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米距離，將膠環橫拋向目標</a:t>
            </a:r>
            <a:r>
              <a:rPr lang="en-US" sz="2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HK" altLang="en-US" sz="2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小標誌筒及大標誌筒</a:t>
            </a:r>
            <a:r>
              <a:rPr lang="en-US" sz="2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GB" sz="2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拋中</a:t>
            </a:r>
            <a:r>
              <a:rPr lang="zh-HK" altLang="en-US" sz="2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小標誌筒</a:t>
            </a:r>
            <a:r>
              <a:rPr lang="zh-TW" altLang="en-US" sz="2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</a:t>
            </a:r>
            <a:r>
              <a:rPr lang="en-US" sz="2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分，拋中</a:t>
            </a:r>
            <a:r>
              <a:rPr lang="zh-HK" altLang="en-US" sz="2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大標誌筒</a:t>
            </a:r>
            <a:r>
              <a:rPr lang="zh-TW" altLang="en-US" sz="2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</a:t>
            </a:r>
            <a:r>
              <a:rPr lang="en-US" sz="2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endParaRPr lang="en-GB" sz="2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每位學生有</a:t>
            </a:r>
            <a:r>
              <a:rPr lang="en-US" sz="2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次機會</a:t>
            </a:r>
            <a:endParaRPr lang="en-GB" sz="2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知識測試</a:t>
            </a:r>
            <a:endParaRPr lang="en-US" altLang="zh-TW" sz="3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電子或紙本問卷</a:t>
            </a:r>
            <a:endParaRPr lang="zh-HK" altLang="en-US" sz="2600" b="1" strike="sngStrike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3627" y="270895"/>
            <a:ext cx="110798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教研小組（初小）：</a:t>
            </a:r>
            <a:r>
              <a:rPr lang="zh-TW" altLang="zh-HK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基礎活動</a:t>
            </a:r>
            <a:endParaRPr lang="en-US" altLang="zh-TW" sz="44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第二組</a:t>
            </a:r>
            <a: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橫拋膠環：操控用具技能</a:t>
            </a:r>
          </a:p>
        </p:txBody>
      </p:sp>
      <p:pic>
        <p:nvPicPr>
          <p:cNvPr id="8" name="圖片 3">
            <a:extLst>
              <a:ext uri="{FF2B5EF4-FFF2-40B4-BE49-F238E27FC236}">
                <a16:creationId xmlns:a16="http://schemas.microsoft.com/office/drawing/2014/main" id="{A5EC409A-CDF1-4B58-BE74-6681D222B6B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920" y="4541237"/>
            <a:ext cx="2682879" cy="2316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401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F559CD-C03D-4F79-A32B-2547FBCF5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65" y="2078497"/>
            <a:ext cx="8596668" cy="834350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擬定學習重點</a:t>
            </a:r>
            <a:endParaRPr lang="zh-HK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C5426AE-CD16-4D49-A86C-FDD054986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978" y="3271102"/>
            <a:ext cx="10443213" cy="3208829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</a:t>
            </a:r>
            <a:r>
              <a:rPr lang="zh-TW" altLang="zh-HK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持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膠</a:t>
            </a:r>
            <a:r>
              <a:rPr lang="zh-TW" altLang="zh-HK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那</a:t>
            </a:r>
            <a:r>
              <a:rPr lang="zh-TW" altLang="zh-HK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邊的腳踏前、側身</a:t>
            </a:r>
          </a:p>
          <a:p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手持膠環，掌心向天，把膠環置於腰間</a:t>
            </a:r>
            <a:endParaRPr lang="zh-TW" altLang="zh-HK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由下而上</a:t>
            </a:r>
            <a:r>
              <a:rPr lang="zh-TW" altLang="zh-HK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拋出膠環</a:t>
            </a:r>
          </a:p>
          <a:p>
            <a:r>
              <a:rPr lang="zh-TW" altLang="zh-HK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拋出膠環後，手指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</a:t>
            </a:r>
            <a:r>
              <a:rPr lang="zh-TW" altLang="zh-HK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向目標</a:t>
            </a:r>
            <a:r>
              <a:rPr lang="zh-TW" altLang="zh-HK" sz="4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GB" altLang="zh-TW" sz="4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HK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7865" y="273692"/>
            <a:ext cx="89306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教研小組（初小）：</a:t>
            </a:r>
            <a:r>
              <a:rPr lang="zh-TW" altLang="zh-HK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基礎活動</a:t>
            </a:r>
            <a:endParaRPr lang="en-US" altLang="zh-TW" sz="44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第二組</a:t>
            </a:r>
            <a: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橫拋膠環：操控用具技能</a:t>
            </a:r>
          </a:p>
        </p:txBody>
      </p:sp>
    </p:spTree>
    <p:extLst>
      <p:ext uri="{BB962C8B-B14F-4D97-AF65-F5344CB8AC3E}">
        <p14:creationId xmlns:p14="http://schemas.microsoft.com/office/powerpoint/2010/main" val="1884244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AF4504-15BB-48EB-9943-D7E926327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0859" y="1603130"/>
            <a:ext cx="2302210" cy="715863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活動設計</a:t>
            </a:r>
            <a:endParaRPr lang="zh-HK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4772" y="156580"/>
            <a:ext cx="103570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教研小組（初小）：</a:t>
            </a:r>
            <a:r>
              <a:rPr lang="zh-TW" altLang="zh-HK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基礎活動</a:t>
            </a:r>
            <a:endParaRPr lang="en-US" altLang="zh-TW" sz="44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第二組</a:t>
            </a:r>
            <a:r>
              <a:rPr lang="en-US" altLang="zh-TW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4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橫拋膠環：操控用具技能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BC618D7-59ED-40F6-8676-0682C8CCE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407371"/>
              </p:ext>
            </p:extLst>
          </p:nvPr>
        </p:nvGraphicFramePr>
        <p:xfrm>
          <a:off x="70338" y="2191932"/>
          <a:ext cx="12010293" cy="4567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4516">
                  <a:extLst>
                    <a:ext uri="{9D8B030D-6E8A-4147-A177-3AD203B41FA5}">
                      <a16:colId xmlns:a16="http://schemas.microsoft.com/office/drawing/2014/main" val="2024923145"/>
                    </a:ext>
                  </a:extLst>
                </a:gridCol>
                <a:gridCol w="6655777">
                  <a:extLst>
                    <a:ext uri="{9D8B030D-6E8A-4147-A177-3AD203B41FA5}">
                      <a16:colId xmlns:a16="http://schemas.microsoft.com/office/drawing/2014/main" val="1609743557"/>
                    </a:ext>
                  </a:extLst>
                </a:gridCol>
              </a:tblGrid>
              <a:tr h="454091"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學習活動</a:t>
                      </a:r>
                      <a:endParaRPr lang="en-GB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設計理念</a:t>
                      </a:r>
                      <a:endParaRPr lang="en-GB" sz="2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427002"/>
                  </a:ext>
                </a:extLst>
              </a:tr>
              <a:tr h="1543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HK" alt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</a:t>
                      </a:r>
                      <a:r>
                        <a:rPr lang="zh-TW" alt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動（一）</a:t>
                      </a:r>
                      <a:r>
                        <a:rPr lang="en-US" alt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【</a:t>
                      </a:r>
                      <a:r>
                        <a:rPr lang="zh-TW" alt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定格超人</a:t>
                      </a:r>
                      <a:r>
                        <a:rPr lang="en-US" alt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】</a:t>
                      </a:r>
                      <a:endParaRPr lang="en-GB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以</a:t>
                      </a:r>
                      <a:r>
                        <a:rPr lang="zh-TW" altLang="en-US" sz="24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定格動作</a:t>
                      </a:r>
                      <a:r>
                        <a:rPr lang="zh-TW" alt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學習「橫拋膠環」</a:t>
                      </a:r>
                      <a:r>
                        <a:rPr lang="zh-HK" alt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的動作</a:t>
                      </a:r>
                      <a:endParaRPr lang="en-GB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en-GB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「橫拋膠環」的動作是一個連貫動作，</a:t>
                      </a:r>
                      <a:r>
                        <a:rPr lang="zh-HK" alt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學生不容易處理一整套</a:t>
                      </a:r>
                      <a:r>
                        <a:rPr lang="zh-TW" alt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「橫拋膠環」</a:t>
                      </a:r>
                      <a:r>
                        <a:rPr lang="zh-HK" alt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的動作</a:t>
                      </a:r>
                      <a:r>
                        <a:rPr lang="zh-TW" alt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zh-HK" alt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因此</a:t>
                      </a:r>
                      <a:r>
                        <a:rPr lang="zh-TW" alt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</a:t>
                      </a:r>
                      <a:r>
                        <a:rPr lang="zh-HK" alt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將動作拆細</a:t>
                      </a:r>
                      <a:r>
                        <a:rPr lang="zh-TW" alt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zh-HK" alt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設計定型動作</a:t>
                      </a:r>
                      <a:r>
                        <a:rPr lang="zh-TW" alt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</a:t>
                      </a:r>
                      <a:r>
                        <a:rPr lang="zh-HK" alt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讓學生</a:t>
                      </a:r>
                      <a:r>
                        <a:rPr lang="zh-TW" alt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逐步</a:t>
                      </a:r>
                      <a:r>
                        <a:rPr lang="zh-HK" alt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掌</a:t>
                      </a:r>
                      <a:r>
                        <a:rPr lang="zh-TW" alt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握</a:t>
                      </a:r>
                      <a:r>
                        <a:rPr lang="zh-HK" alt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每個動作的要點</a:t>
                      </a:r>
                      <a:r>
                        <a:rPr lang="zh-TW" alt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en-GB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021010"/>
                  </a:ext>
                </a:extLst>
              </a:tr>
              <a:tr h="8173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活動（二）</a:t>
                      </a:r>
                      <a:r>
                        <a:rPr lang="en-US" alt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【</a:t>
                      </a:r>
                      <a:r>
                        <a:rPr lang="zh-TW" alt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動力超人</a:t>
                      </a:r>
                      <a:r>
                        <a:rPr lang="en-US" alt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】</a:t>
                      </a:r>
                      <a:endParaRPr lang="en-GB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將膠環橫拋到指定距離</a:t>
                      </a:r>
                      <a:endParaRPr lang="en-GB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因應學生的能力，調整拋膠環的距離，讓學生練習控制力量。</a:t>
                      </a:r>
                      <a:endParaRPr lang="en-GB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91596"/>
                  </a:ext>
                </a:extLst>
              </a:tr>
              <a:tr h="8173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活動（三）</a:t>
                      </a:r>
                      <a:r>
                        <a:rPr lang="en-US" alt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【</a:t>
                      </a:r>
                      <a:r>
                        <a:rPr lang="zh-TW" alt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高低超人</a:t>
                      </a:r>
                      <a:r>
                        <a:rPr lang="en-US" alt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】</a:t>
                      </a:r>
                      <a:endParaRPr lang="en-GB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將膠環橫拋到指定距離及高度</a:t>
                      </a:r>
                      <a:endParaRPr lang="en-GB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調整</a:t>
                      </a:r>
                      <a:r>
                        <a:rPr lang="zh-TW" alt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拋膠環的高度及距離，</a:t>
                      </a:r>
                      <a:r>
                        <a:rPr lang="zh-TW" altLang="en-US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讓學生練習控制力量及</a:t>
                      </a:r>
                      <a:r>
                        <a:rPr lang="zh-HK" altLang="en-US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調整</a:t>
                      </a:r>
                      <a:r>
                        <a:rPr lang="zh-TW" alt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拋膠環的</a:t>
                      </a:r>
                      <a:r>
                        <a:rPr lang="zh-TW" altLang="en-US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技巧。</a:t>
                      </a:r>
                      <a:endParaRPr lang="en-GB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302714"/>
                  </a:ext>
                </a:extLst>
              </a:tr>
              <a:tr h="9102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活動（四）</a:t>
                      </a:r>
                      <a:r>
                        <a:rPr lang="en-US" alt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【</a:t>
                      </a:r>
                      <a:r>
                        <a:rPr lang="zh-TW" alt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空間超人</a:t>
                      </a:r>
                      <a:r>
                        <a:rPr lang="en-US" altLang="zh-TW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】</a:t>
                      </a:r>
                      <a:endParaRPr lang="en-GB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將膠環橫拋到指定方向、距離及高度</a:t>
                      </a:r>
                      <a:endParaRPr lang="en-GB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調整</a:t>
                      </a:r>
                      <a:r>
                        <a:rPr lang="zh-TW" altLang="en-US" sz="2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拋膠環的方向、</a:t>
                      </a:r>
                      <a:r>
                        <a:rPr lang="zh-TW" altLang="en-US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高度及距離，</a:t>
                      </a:r>
                      <a:r>
                        <a:rPr lang="zh-HK" altLang="en-US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幫助</a:t>
                      </a:r>
                      <a:r>
                        <a:rPr lang="zh-TW" altLang="en-US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學生控制力</a:t>
                      </a:r>
                      <a:r>
                        <a:rPr lang="zh-HK" altLang="en-US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量</a:t>
                      </a:r>
                      <a:r>
                        <a:rPr lang="zh-TW" altLang="en-US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及</a:t>
                      </a:r>
                      <a:r>
                        <a:rPr lang="zh-HK" altLang="en-US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調整</a:t>
                      </a:r>
                      <a:r>
                        <a:rPr lang="zh-TW" altLang="en-US" sz="2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技巧。</a:t>
                      </a:r>
                      <a:endParaRPr lang="en-GB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219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425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D0E2DF-95B7-4AD7-B145-C6D49E190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19" y="945170"/>
            <a:ext cx="8596668" cy="813847"/>
          </a:xfrm>
        </p:spPr>
        <p:txBody>
          <a:bodyPr>
            <a:normAutofit/>
          </a:bodyPr>
          <a:lstStyle/>
          <a:p>
            <a:r>
              <a:rPr lang="en-US" altLang="zh-TW" sz="44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第三組</a:t>
            </a:r>
            <a:r>
              <a:rPr lang="en-US" altLang="zh-TW" sz="44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4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籃球</a:t>
            </a:r>
            <a:r>
              <a:rPr lang="en-US" altLang="zh-TW" sz="44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4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雙手投籃</a:t>
            </a:r>
            <a:endParaRPr lang="zh-TW" altLang="zh-HK" sz="4400" b="1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A5643A-43F8-40B9-8F7B-D9A482DF5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325" y="1956388"/>
            <a:ext cx="8596668" cy="2304799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選擇相關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課題的原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因：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學生喜歡的課題</a:t>
            </a:r>
            <a:endParaRPr lang="en-US" altLang="zh-TW" sz="3200" strike="sngStrike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嘗試因應學生學習多樣性調整教學內容</a:t>
            </a:r>
            <a:endParaRPr lang="en-GB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教學研究的挑戰：</a:t>
            </a:r>
            <a:endParaRPr lang="en-US" altLang="zh-TW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照顧男女學生的學習多樣性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工作室成員任教學校學生的學習差異大</a:t>
            </a:r>
            <a:endParaRPr lang="zh-HK" altLang="en-US" sz="3200" strike="sngStrike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659D97-E727-4BC1-9596-F5DD6724247B}"/>
              </a:ext>
            </a:extLst>
          </p:cNvPr>
          <p:cNvSpPr/>
          <p:nvPr/>
        </p:nvSpPr>
        <p:spPr>
          <a:xfrm>
            <a:off x="0" y="237284"/>
            <a:ext cx="97253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TW" altLang="en-US" sz="44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教研小組（高小）：球類</a:t>
            </a:r>
            <a:endParaRPr lang="en-US" altLang="zh-TW" sz="4400" b="1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7056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E9049D-C2C3-4C1B-91CA-8F909868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86" y="1703400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前測及後測設計</a:t>
            </a:r>
            <a:endParaRPr lang="zh-HK" altLang="en-US" sz="4000" strike="sngStrike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599228-CE3B-41CB-B0D4-7DCDF4845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963" y="2459054"/>
            <a:ext cx="10658491" cy="4249477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技能測試</a:t>
            </a:r>
            <a:endParaRPr lang="en-US" altLang="zh-TW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學生站在目標呼拉圈前</a:t>
            </a:r>
            <a:r>
              <a:rPr 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米，以雙手投籃動作投向</a:t>
            </a:r>
            <a:r>
              <a:rPr 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2.4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米高目標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呼拉圈</a:t>
            </a:r>
            <a:endParaRPr lang="en-GB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每位學生有</a:t>
            </a:r>
            <a:r>
              <a:rPr 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次投籃機會 </a:t>
            </a:r>
            <a:endParaRPr lang="en-GB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投入目標呼拉圈得</a:t>
            </a:r>
            <a:r>
              <a:rPr 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分，籃球觸碰呼拉圈得</a:t>
            </a:r>
            <a:r>
              <a:rPr 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endParaRPr lang="en-GB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2400"/>
              </a:spcBef>
            </a:pP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知識測試</a:t>
            </a:r>
            <a:endParaRPr lang="en-US" altLang="zh-TW" sz="40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35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電子</a:t>
            </a:r>
            <a:r>
              <a:rPr lang="zh-TW" altLang="en-US" sz="3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或紙本問卷</a:t>
            </a:r>
            <a:endParaRPr lang="en-GB" altLang="zh-TW" sz="35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endParaRPr lang="zh-HK" altLang="en-US" sz="2800" b="1" strike="sngStrike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3943" y="306482"/>
            <a:ext cx="58272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教研小組（高小）：球類</a:t>
            </a:r>
            <a:endParaRPr lang="en-US" altLang="zh-TW" sz="4000" b="1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第三組</a:t>
            </a:r>
            <a:r>
              <a:rPr lang="en-US" altLang="zh-TW" sz="40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籃球</a:t>
            </a:r>
            <a:r>
              <a:rPr lang="en-US" altLang="zh-TW" sz="40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0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雙手投籃</a:t>
            </a:r>
          </a:p>
        </p:txBody>
      </p:sp>
    </p:spTree>
    <p:extLst>
      <p:ext uri="{BB962C8B-B14F-4D97-AF65-F5344CB8AC3E}">
        <p14:creationId xmlns:p14="http://schemas.microsoft.com/office/powerpoint/2010/main" val="1589027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CC9C2E-C72E-4023-B9FA-95DFDA59E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5041" y="363415"/>
            <a:ext cx="3737268" cy="805962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計劃的目標</a:t>
            </a:r>
            <a:endParaRPr lang="zh-HK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CABAC1E-3918-4A27-8768-A2CF17D7D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811" y="1169377"/>
            <a:ext cx="6361114" cy="5486400"/>
          </a:xfrm>
        </p:spPr>
        <p:txBody>
          <a:bodyPr>
            <a:normAutofit/>
          </a:bodyPr>
          <a:lstStyle/>
          <a:p>
            <a:pPr lvl="1">
              <a:spcBef>
                <a:spcPts val="1800"/>
              </a:spcBef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運用資訊科技和遊戲增強體育課堂的效能，探討有效的教學模式。</a:t>
            </a:r>
            <a:endParaRPr lang="en-GB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spcBef>
                <a:spcPts val="1800"/>
              </a:spcBef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提升教師設計課堂的專業能力，增強學生的體育知識和學習動機，以達到「高參與、高運動量、高質素」的目標。</a:t>
            </a:r>
            <a:endParaRPr lang="en-GB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spcBef>
                <a:spcPts val="1800"/>
              </a:spcBef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提升教師的教學技巧、說課和評課的能力。</a:t>
            </a:r>
            <a:endParaRPr lang="en-GB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spcBef>
                <a:spcPts val="1800"/>
              </a:spcBef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提升參與教師的專業素養和教研水平，推動教研文化。</a:t>
            </a:r>
            <a:endParaRPr lang="en-GB" sz="2800" b="1" dirty="0"/>
          </a:p>
        </p:txBody>
      </p:sp>
      <p:pic>
        <p:nvPicPr>
          <p:cNvPr id="5" name="圖片 4" descr="一張含有 室內, 個人, 直立的, 桌 的圖片&#10;&#10;自動產生的描述">
            <a:extLst>
              <a:ext uri="{FF2B5EF4-FFF2-40B4-BE49-F238E27FC236}">
                <a16:creationId xmlns:a16="http://schemas.microsoft.com/office/drawing/2014/main" id="{B6AB05A6-C290-4747-86EE-E728DB8046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660"/>
          <a:stretch/>
        </p:blipFill>
        <p:spPr>
          <a:xfrm>
            <a:off x="20" y="-12033"/>
            <a:ext cx="4791788" cy="6870033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935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F559CD-C03D-4F79-A32B-2547FBCF5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7" y="1870684"/>
            <a:ext cx="8596668" cy="1082532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擬定學習重點</a:t>
            </a:r>
            <a:endParaRPr lang="zh-HK" altLang="en-US" sz="4400" b="1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C5426AE-CD16-4D49-A86C-FDD054986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502" y="2834606"/>
            <a:ext cx="10804967" cy="3205710"/>
          </a:xfrm>
        </p:spPr>
        <p:txBody>
          <a:bodyPr>
            <a:normAutofit lnSpcReduction="10000"/>
          </a:bodyPr>
          <a:lstStyle/>
          <a:p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兩膝微屈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雙手持球於胸前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投球時，撥動手腕，手心由內翻向外下方，將力量由腳傳送到手，</a:t>
            </a:r>
            <a:r>
              <a:rPr lang="zh-HK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把球投出</a:t>
            </a:r>
            <a:endParaRPr lang="en-GB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投球後，雙手指向目標</a:t>
            </a:r>
            <a:endParaRPr lang="en-GB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GB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4603" y="224704"/>
            <a:ext cx="802152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教研小組（高小）：球類</a:t>
            </a:r>
            <a:endParaRPr lang="en-US" altLang="zh-TW" sz="4400" b="1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4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第三組</a:t>
            </a:r>
            <a:r>
              <a:rPr lang="en-US" altLang="zh-TW" sz="44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4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籃球</a:t>
            </a:r>
            <a:r>
              <a:rPr lang="en-US" altLang="zh-TW" sz="44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4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雙手投籃</a:t>
            </a:r>
          </a:p>
        </p:txBody>
      </p:sp>
    </p:spTree>
    <p:extLst>
      <p:ext uri="{BB962C8B-B14F-4D97-AF65-F5344CB8AC3E}">
        <p14:creationId xmlns:p14="http://schemas.microsoft.com/office/powerpoint/2010/main" val="3577675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AF4504-15BB-48EB-9943-D7E926327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2738" y="875949"/>
            <a:ext cx="3121251" cy="569626"/>
          </a:xfrm>
        </p:spPr>
        <p:txBody>
          <a:bodyPr>
            <a:no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活動設計</a:t>
            </a:r>
            <a:endParaRPr lang="zh-HK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1619" y="-87952"/>
            <a:ext cx="76530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教研小組（高小）：球類</a:t>
            </a:r>
            <a:endParaRPr lang="en-US" altLang="zh-TW" sz="4400" b="1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4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第三組</a:t>
            </a:r>
            <a:r>
              <a:rPr lang="en-US" altLang="zh-TW" sz="44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4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籃球</a:t>
            </a:r>
            <a:r>
              <a:rPr lang="en-US" altLang="zh-TW" sz="44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4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雙手投籃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BAC8F43-F90A-4D76-91D8-E4FA0514D8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301364"/>
              </p:ext>
            </p:extLst>
          </p:nvPr>
        </p:nvGraphicFramePr>
        <p:xfrm>
          <a:off x="87923" y="1532552"/>
          <a:ext cx="12010292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709">
                  <a:extLst>
                    <a:ext uri="{9D8B030D-6E8A-4147-A177-3AD203B41FA5}">
                      <a16:colId xmlns:a16="http://schemas.microsoft.com/office/drawing/2014/main" val="2487307343"/>
                    </a:ext>
                  </a:extLst>
                </a:gridCol>
                <a:gridCol w="8104583">
                  <a:extLst>
                    <a:ext uri="{9D8B030D-6E8A-4147-A177-3AD203B41FA5}">
                      <a16:colId xmlns:a16="http://schemas.microsoft.com/office/drawing/2014/main" val="3126725841"/>
                    </a:ext>
                  </a:extLst>
                </a:gridCol>
              </a:tblGrid>
              <a:tr h="436665">
                <a:tc>
                  <a:txBody>
                    <a:bodyPr/>
                    <a:lstStyle/>
                    <a:p>
                      <a:r>
                        <a:rPr lang="zh-TW" altLang="en-US" sz="2400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學習活動</a:t>
                      </a:r>
                      <a:endParaRPr lang="en-GB" sz="2400" kern="1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zh-TW" altLang="en-US" sz="2400" b="1" kern="100" dirty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設計理念</a:t>
                      </a:r>
                      <a:endParaRPr lang="en-GB" sz="2400" b="1" kern="1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869353"/>
                  </a:ext>
                </a:extLst>
              </a:tr>
              <a:tr h="778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活動（一）</a:t>
                      </a:r>
                      <a:endParaRPr lang="en-GB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【</a:t>
                      </a: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穿越時空</a:t>
                      </a:r>
                      <a:r>
                        <a:rPr lang="en-US" alt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】</a:t>
                      </a: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雙手胸前傳球</a:t>
                      </a:r>
                      <a:endParaRPr lang="en-GB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鞏固學生雙手傳球的動作，為活動（二）雙手投籃作準備。</a:t>
                      </a:r>
                      <a:endParaRPr lang="en-GB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7015317"/>
                  </a:ext>
                </a:extLst>
              </a:tr>
              <a:tr h="11039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活動（二）</a:t>
                      </a:r>
                      <a:endParaRPr lang="en-GB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【</a:t>
                      </a: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投籃「高手」</a:t>
                      </a:r>
                      <a:r>
                        <a:rPr lang="en-US" alt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】</a:t>
                      </a: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雙手投籃</a:t>
                      </a:r>
                      <a:endParaRPr lang="en-GB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en-GB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3549650" algn="l"/>
                        </a:tabLst>
                      </a:pP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由「雙手胸前傳球」轉為「雙手投籃」，主要是傳球方向的轉變。</a:t>
                      </a:r>
                      <a:endParaRPr lang="en-GB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549650" algn="l"/>
                        </a:tabLst>
                      </a:pP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初階活動設計：</a:t>
                      </a:r>
                      <a:r>
                        <a:rPr lang="zh-HK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籃球移動路線由水平改為往前上方。</a:t>
                      </a:r>
                      <a:endParaRPr lang="en-GB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549650" algn="l"/>
                        </a:tabLst>
                      </a:pPr>
                      <a:r>
                        <a:rPr lang="zh-HK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進階</a:t>
                      </a: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</a:t>
                      </a:r>
                      <a:r>
                        <a:rPr lang="zh-HK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設計：</a:t>
                      </a: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籃球移動路線往前上方</a:t>
                      </a:r>
                      <a:r>
                        <a:rPr lang="zh-TW" altLang="en-US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，需要</a:t>
                      </a:r>
                      <a:r>
                        <a:rPr lang="zh-HK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經過呼拉圈。</a:t>
                      </a:r>
                      <a:endParaRPr lang="en-GB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487482"/>
                  </a:ext>
                </a:extLst>
              </a:tr>
              <a:tr h="10767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活動（三）</a:t>
                      </a:r>
                      <a:endParaRPr lang="en-GB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【</a:t>
                      </a: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投籃入筒</a:t>
                      </a:r>
                      <a:r>
                        <a:rPr lang="en-US" alt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】</a:t>
                      </a: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雙手投籃</a:t>
                      </a:r>
                      <a:endParaRPr lang="en-GB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en-GB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由於實際的籃球框高度處於更高位置，因此活動</a:t>
                      </a: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的設計以一個排球網的高度作阻隔，學生投出的</a:t>
                      </a:r>
                      <a:r>
                        <a:rPr lang="zh-HK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籃球移動路線要更高</a:t>
                      </a: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r>
                        <a:rPr lang="zh-HK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活動加入</a:t>
                      </a: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</a:t>
                      </a:r>
                      <a:r>
                        <a:rPr lang="zh-TW" altLang="en-US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膠桶主要</a:t>
                      </a: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是讓學生在投籃時，需要注意力量的控制，以達到成功入籃。</a:t>
                      </a:r>
                      <a:endParaRPr lang="en-GB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1624255"/>
                  </a:ext>
                </a:extLst>
              </a:tr>
              <a:tr h="446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活動（四）</a:t>
                      </a:r>
                      <a:endParaRPr lang="en-GB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【</a:t>
                      </a: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百發百中</a:t>
                      </a:r>
                      <a:r>
                        <a:rPr lang="en-US" alt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】</a:t>
                      </a: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雙手</a:t>
                      </a:r>
                      <a:r>
                        <a:rPr lang="zh-TW" altLang="en-US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投籃</a:t>
                      </a:r>
                      <a:endParaRPr lang="en-GB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目標呼拉圈在掛繩的最上層，與實際籃球框的高度相若，讓學生練習</a:t>
                      </a:r>
                      <a:r>
                        <a:rPr lang="zh-HK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把</a:t>
                      </a: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籃球向上投，穿過呼拉圈</a:t>
                      </a:r>
                      <a:r>
                        <a:rPr lang="zh-HK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投入</a:t>
                      </a:r>
                      <a:r>
                        <a:rPr lang="zh-TW" alt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</a:t>
                      </a:r>
                      <a:r>
                        <a:rPr lang="zh-TW" altLang="en-US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膠桶。</a:t>
                      </a:r>
                      <a:endParaRPr lang="en-GB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036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747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D0E2DF-95B7-4AD7-B145-C6D49E190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18" y="934924"/>
            <a:ext cx="8596668" cy="744407"/>
          </a:xfrm>
        </p:spPr>
        <p:txBody>
          <a:bodyPr>
            <a:noAutofit/>
          </a:bodyPr>
          <a:lstStyle/>
          <a:p>
            <a:r>
              <a:rPr lang="en-US" altLang="zh-TW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第四組</a:t>
            </a:r>
            <a:r>
              <a:rPr lang="en-US" altLang="zh-TW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足球</a:t>
            </a:r>
            <a:r>
              <a:rPr lang="en-US" altLang="zh-TW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腳內側傳球</a:t>
            </a:r>
            <a:endParaRPr lang="zh-HK" altLang="en-US" sz="4400" dirty="0">
              <a:solidFill>
                <a:schemeClr val="accent3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A5643A-43F8-40B9-8F7B-D9A482DF5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520" y="2066193"/>
            <a:ext cx="9372272" cy="4274108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4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選擇相關課題</a:t>
            </a:r>
            <a:r>
              <a:rPr lang="zh-TW" altLang="en-US" sz="43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4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原因：</a:t>
            </a:r>
            <a:endParaRPr lang="en-US" altLang="zh-TW" sz="43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是足球項目中主要技巧之一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學生參與和合作的機會較多</a:t>
            </a:r>
            <a:endParaRPr lang="en-GB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3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教學研究的挑戰：</a:t>
            </a:r>
            <a:endParaRPr lang="en-US" altLang="zh-TW" sz="43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39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「足球」是一個很</a:t>
            </a:r>
            <a:r>
              <a:rPr lang="zh-TW" altLang="en-US" sz="39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大的課題</a:t>
            </a:r>
            <a:endParaRPr lang="en-US" altLang="zh-TW" sz="39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39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工作室成員任教學校學生的學習差異大</a:t>
            </a:r>
            <a:endParaRPr lang="zh-HK" altLang="en-US" sz="3900" strike="sngStrike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95A3CB-008D-4CFA-B451-254B344AF1B6}"/>
              </a:ext>
            </a:extLst>
          </p:cNvPr>
          <p:cNvSpPr/>
          <p:nvPr/>
        </p:nvSpPr>
        <p:spPr>
          <a:xfrm>
            <a:off x="154108" y="227038"/>
            <a:ext cx="96216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TW" alt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教研小組（高小）：球類</a:t>
            </a:r>
            <a:endParaRPr lang="en-US" altLang="zh-TW" sz="4400" b="1" dirty="0">
              <a:solidFill>
                <a:schemeClr val="accent3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2533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E9049D-C2C3-4C1B-91CA-8F909868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95" y="1719239"/>
            <a:ext cx="8596668" cy="738797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前測及後測設計</a:t>
            </a:r>
            <a:endParaRPr lang="zh-HK" altLang="en-US" sz="4000" strike="sngStrike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599228-CE3B-41CB-B0D4-7DCDF4845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073" y="2682147"/>
            <a:ext cx="9385400" cy="3880773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技能測試</a:t>
            </a:r>
            <a:endParaRPr lang="en-US" altLang="zh-TW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學生於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米距離內，以腳內側傳球傳向目標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每位學生有</a:t>
            </a: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次機會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39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每球中目標得</a:t>
            </a:r>
            <a:r>
              <a:rPr lang="en-US" altLang="zh-TW" sz="39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9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endParaRPr lang="en-US" altLang="zh-TW" sz="39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知識測試</a:t>
            </a:r>
            <a:endParaRPr lang="en-US" altLang="zh-TW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39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電子或紙本問卷</a:t>
            </a:r>
            <a:endParaRPr lang="zh-HK" altLang="en-US" sz="3900" strike="sngStrike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8472" y="225581"/>
            <a:ext cx="86572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教研小組（高小）：球類</a:t>
            </a:r>
            <a:endParaRPr lang="en-US" altLang="zh-TW" sz="4400" b="1" dirty="0">
              <a:solidFill>
                <a:schemeClr val="accent3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altLang="zh-TW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(</a:t>
            </a:r>
            <a:r>
              <a:rPr lang="zh-TW" alt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第四組</a:t>
            </a:r>
            <a:r>
              <a:rPr lang="en-US" altLang="zh-TW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)</a:t>
            </a:r>
            <a:r>
              <a:rPr lang="zh-TW" alt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足球</a:t>
            </a:r>
            <a:r>
              <a:rPr lang="en-US" altLang="zh-TW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—</a:t>
            </a:r>
            <a:r>
              <a:rPr lang="zh-TW" alt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腳內側傳球</a:t>
            </a:r>
          </a:p>
        </p:txBody>
      </p:sp>
      <p:grpSp>
        <p:nvGrpSpPr>
          <p:cNvPr id="17" name="群組 15">
            <a:extLst>
              <a:ext uri="{FF2B5EF4-FFF2-40B4-BE49-F238E27FC236}">
                <a16:creationId xmlns:a16="http://schemas.microsoft.com/office/drawing/2014/main" id="{A6190399-AC58-41CF-977A-99BC9ABA0EE8}"/>
              </a:ext>
            </a:extLst>
          </p:cNvPr>
          <p:cNvGrpSpPr/>
          <p:nvPr/>
        </p:nvGrpSpPr>
        <p:grpSpPr>
          <a:xfrm>
            <a:off x="7733672" y="4313496"/>
            <a:ext cx="2534022" cy="1807332"/>
            <a:chOff x="763359" y="0"/>
            <a:chExt cx="2190126" cy="2935288"/>
          </a:xfrm>
        </p:grpSpPr>
        <p:sp>
          <p:nvSpPr>
            <p:cNvPr id="18" name="笑臉 2">
              <a:extLst>
                <a:ext uri="{FF2B5EF4-FFF2-40B4-BE49-F238E27FC236}">
                  <a16:creationId xmlns:a16="http://schemas.microsoft.com/office/drawing/2014/main" id="{BB45508A-EBAC-49C7-8399-79D02B69A9F7}"/>
                </a:ext>
              </a:extLst>
            </p:cNvPr>
            <p:cNvSpPr/>
            <p:nvPr/>
          </p:nvSpPr>
          <p:spPr>
            <a:xfrm>
              <a:off x="1502228" y="2222274"/>
              <a:ext cx="713014" cy="713014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" name="流程圖: 抽選 4">
              <a:extLst>
                <a:ext uri="{FF2B5EF4-FFF2-40B4-BE49-F238E27FC236}">
                  <a16:creationId xmlns:a16="http://schemas.microsoft.com/office/drawing/2014/main" id="{1019FBFD-854C-4C15-8CEB-7EB9778A3F8D}"/>
                </a:ext>
              </a:extLst>
            </p:cNvPr>
            <p:cNvSpPr/>
            <p:nvPr/>
          </p:nvSpPr>
          <p:spPr>
            <a:xfrm>
              <a:off x="1578428" y="0"/>
              <a:ext cx="560614" cy="560614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箭號: 向右 6">
              <a:extLst>
                <a:ext uri="{FF2B5EF4-FFF2-40B4-BE49-F238E27FC236}">
                  <a16:creationId xmlns:a16="http://schemas.microsoft.com/office/drawing/2014/main" id="{CA496BBA-001A-4636-BD59-1E766D7DFC5A}"/>
                </a:ext>
              </a:extLst>
            </p:cNvPr>
            <p:cNvSpPr/>
            <p:nvPr/>
          </p:nvSpPr>
          <p:spPr>
            <a:xfrm rot="16200000">
              <a:off x="1578428" y="1393371"/>
              <a:ext cx="636814" cy="46808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" name="箭號: 向右 9">
              <a:extLst>
                <a:ext uri="{FF2B5EF4-FFF2-40B4-BE49-F238E27FC236}">
                  <a16:creationId xmlns:a16="http://schemas.microsoft.com/office/drawing/2014/main" id="{92FAD1C5-08D1-4BA5-AE21-0BA368002612}"/>
                </a:ext>
              </a:extLst>
            </p:cNvPr>
            <p:cNvSpPr/>
            <p:nvPr/>
          </p:nvSpPr>
          <p:spPr>
            <a:xfrm rot="15105085">
              <a:off x="1141481" y="1236323"/>
              <a:ext cx="636814" cy="46808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" name="箭號: 向右 10">
              <a:extLst>
                <a:ext uri="{FF2B5EF4-FFF2-40B4-BE49-F238E27FC236}">
                  <a16:creationId xmlns:a16="http://schemas.microsoft.com/office/drawing/2014/main" id="{4369AC8D-1BF4-49C0-A59B-783C7CD3607C}"/>
                </a:ext>
              </a:extLst>
            </p:cNvPr>
            <p:cNvSpPr/>
            <p:nvPr/>
          </p:nvSpPr>
          <p:spPr>
            <a:xfrm rot="17599537">
              <a:off x="2042274" y="1236323"/>
              <a:ext cx="636814" cy="46808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流程圖: 抽選 11">
              <a:extLst>
                <a:ext uri="{FF2B5EF4-FFF2-40B4-BE49-F238E27FC236}">
                  <a16:creationId xmlns:a16="http://schemas.microsoft.com/office/drawing/2014/main" id="{CB064327-B5E5-4757-A1FD-1861B81B5D79}"/>
                </a:ext>
              </a:extLst>
            </p:cNvPr>
            <p:cNvSpPr/>
            <p:nvPr/>
          </p:nvSpPr>
          <p:spPr>
            <a:xfrm>
              <a:off x="763359" y="0"/>
              <a:ext cx="560614" cy="560614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" name="流程圖: 抽選 12">
              <a:extLst>
                <a:ext uri="{FF2B5EF4-FFF2-40B4-BE49-F238E27FC236}">
                  <a16:creationId xmlns:a16="http://schemas.microsoft.com/office/drawing/2014/main" id="{DA9B84D2-21D6-499A-9CAE-61C1915E8216}"/>
                </a:ext>
              </a:extLst>
            </p:cNvPr>
            <p:cNvSpPr/>
            <p:nvPr/>
          </p:nvSpPr>
          <p:spPr>
            <a:xfrm>
              <a:off x="2392871" y="0"/>
              <a:ext cx="560614" cy="560614"/>
            </a:xfrm>
            <a:prstGeom prst="flowChartExtra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464738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F559CD-C03D-4F79-A32B-2547FBCF5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257" y="2064519"/>
            <a:ext cx="8596668" cy="739239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擬定學習重點</a:t>
            </a:r>
            <a:endParaRPr lang="zh-HK" altLang="en-US" sz="40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C5426AE-CD16-4D49-A86C-FDD054986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848" y="3110482"/>
            <a:ext cx="10628306" cy="3176834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支撐腳擺放在球的正旁邊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一隻腳的距離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</a:p>
          <a:p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鎖緊傳球腳之腳腕，傳球腳的腳趾需要指向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endParaRPr lang="en-GB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支撐腳的腳尖及肩膀要對準傳球目標，眼望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目標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傳球腳進行轉髖用，大腿帶動小腿擺動發力 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傳球腳以腳內側擊中球的中心位置，把球成功傳送</a:t>
            </a:r>
            <a:endParaRPr lang="en-GB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GB" dirty="0"/>
          </a:p>
          <a:p>
            <a:endParaRPr lang="en-GB" altLang="zh-HK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HK" altLang="en-US" sz="2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5257" y="311245"/>
            <a:ext cx="92667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教研小組（高小）：球類</a:t>
            </a:r>
            <a:endParaRPr lang="en-US" altLang="zh-TW" sz="4400" b="1" dirty="0">
              <a:solidFill>
                <a:schemeClr val="accent3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</a:pPr>
            <a:r>
              <a:rPr lang="en-US" altLang="zh-TW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第四組</a:t>
            </a:r>
            <a:r>
              <a:rPr lang="en-US" altLang="zh-TW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足球</a:t>
            </a:r>
            <a:r>
              <a:rPr lang="en-US" altLang="zh-TW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腳內側傳球</a:t>
            </a:r>
          </a:p>
        </p:txBody>
      </p:sp>
    </p:spTree>
    <p:extLst>
      <p:ext uri="{BB962C8B-B14F-4D97-AF65-F5344CB8AC3E}">
        <p14:creationId xmlns:p14="http://schemas.microsoft.com/office/powerpoint/2010/main" val="1178091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3492" y="0"/>
            <a:ext cx="105884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教研小組（高小）：球類</a:t>
            </a:r>
            <a:endParaRPr lang="en-US" altLang="zh-TW" sz="4400" b="1" dirty="0">
              <a:solidFill>
                <a:schemeClr val="accent3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</a:pPr>
            <a:r>
              <a:rPr lang="en-US" altLang="zh-TW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第四組</a:t>
            </a:r>
            <a:r>
              <a:rPr lang="en-US" altLang="zh-TW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足球</a:t>
            </a:r>
            <a:r>
              <a:rPr lang="en-US" altLang="zh-TW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腳內側傳球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B039A7F-750B-4E2C-8EEE-C09BB38C3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378117"/>
              </p:ext>
            </p:extLst>
          </p:nvPr>
        </p:nvGraphicFramePr>
        <p:xfrm>
          <a:off x="160890" y="1737041"/>
          <a:ext cx="11831421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1359">
                  <a:extLst>
                    <a:ext uri="{9D8B030D-6E8A-4147-A177-3AD203B41FA5}">
                      <a16:colId xmlns:a16="http://schemas.microsoft.com/office/drawing/2014/main" val="1784396123"/>
                    </a:ext>
                  </a:extLst>
                </a:gridCol>
                <a:gridCol w="7290062">
                  <a:extLst>
                    <a:ext uri="{9D8B030D-6E8A-4147-A177-3AD203B41FA5}">
                      <a16:colId xmlns:a16="http://schemas.microsoft.com/office/drawing/2014/main" val="4021554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400" b="1" kern="12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學習活動</a:t>
                      </a:r>
                      <a:endParaRPr lang="en-GB" sz="2400" b="1" kern="1200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kern="1200" dirty="0">
                          <a:solidFill>
                            <a:srgbClr val="0070C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設計理念</a:t>
                      </a:r>
                      <a:endParaRPr lang="en-GB" sz="2400" b="1" kern="1200" dirty="0">
                        <a:solidFill>
                          <a:srgbClr val="0070C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862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活動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(</a:t>
                      </a: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一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)</a:t>
                      </a:r>
                      <a:endParaRPr lang="en-GB" sz="24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j-cs"/>
                      </a:endParaRPr>
                    </a:p>
                    <a:p>
                      <a:pPr indent="-52070">
                        <a:spcAft>
                          <a:spcPts val="0"/>
                        </a:spcAft>
                      </a:pPr>
                      <a:r>
                        <a:rPr lang="en-US" altLang="zh-TW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【</a:t>
                      </a: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擺姿勢</a:t>
                      </a:r>
                      <a:r>
                        <a:rPr lang="en-US" altLang="zh-TW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】</a:t>
                      </a:r>
                      <a:r>
                        <a:rPr lang="zh-HK" altLang="en-US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在</a:t>
                      </a: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雪糕筒</a:t>
                      </a:r>
                      <a:r>
                        <a:rPr lang="zh-HK" altLang="en-US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旁</a:t>
                      </a: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擺支撐腳</a:t>
                      </a:r>
                      <a:endParaRPr lang="en-GB" sz="24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以雪糕筒模擬固定物，讓學生練習正確地擺放支撐腳</a:t>
                      </a:r>
                      <a:endParaRPr lang="en-GB" sz="24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3823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活動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(</a:t>
                      </a: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二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)</a:t>
                      </a:r>
                      <a:endParaRPr lang="en-GB" sz="24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j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【</a:t>
                      </a: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踢中間</a:t>
                      </a:r>
                      <a:r>
                        <a:rPr lang="en-US" altLang="zh-TW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】</a:t>
                      </a: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踢足球的中間</a:t>
                      </a:r>
                      <a:r>
                        <a:rPr lang="zh-HK" altLang="en-US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位置</a:t>
                      </a:r>
                      <a:endParaRPr lang="en-GB" sz="24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讓學生運用腳內側踢足球的不同位置（上半部位置；中部位置；底部位置），為腳內側傳球作好準備。</a:t>
                      </a:r>
                      <a:endParaRPr lang="en-GB" sz="24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101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活動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(</a:t>
                      </a: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三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)</a:t>
                      </a:r>
                      <a:endParaRPr lang="en-GB" sz="24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j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【</a:t>
                      </a: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反彈球</a:t>
                      </a:r>
                      <a:r>
                        <a:rPr lang="en-US" altLang="zh-TW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】</a:t>
                      </a:r>
                      <a:r>
                        <a:rPr lang="zh-HK" altLang="en-US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向</a:t>
                      </a: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長椅傳球</a:t>
                      </a:r>
                      <a:endParaRPr lang="en-GB" sz="24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因應「反彈球」活動設計，學生要運用正確發力方法，才能達到最佳效果，因此讓學生掌握及做好鎖緊傳球腳的腳腕動作。</a:t>
                      </a:r>
                      <a:endParaRPr lang="en-GB" sz="24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947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活動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(</a:t>
                      </a: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四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)</a:t>
                      </a:r>
                      <a:endParaRPr lang="en-GB" sz="24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j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多方向腳內側傳球</a:t>
                      </a:r>
                      <a:endParaRPr lang="en-GB" sz="24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j-cs"/>
                      </a:endParaRPr>
                    </a:p>
                  </a:txBody>
                  <a:tcPr marL="58718" marR="587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549650" algn="l"/>
                        </a:tabLst>
                      </a:pP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學生已掌握腳內側傳球動作要點，再進一步是學生向不同方向把球傳送。</a:t>
                      </a:r>
                      <a:endParaRPr lang="en-GB" sz="24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j-cs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3549650" algn="l"/>
                        </a:tabLst>
                      </a:pPr>
                      <a:r>
                        <a:rPr lang="zh-TW" altLang="en-US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活動設計以順時針及逆時針方向進行</a:t>
                      </a:r>
                      <a:r>
                        <a:rPr lang="zh-HK" altLang="en-US" sz="2400" b="1" kern="1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j-cs"/>
                        </a:rPr>
                        <a:t>，模擬實際足球活動中，向左或向右傳球。</a:t>
                      </a:r>
                      <a:endParaRPr lang="en-GB" sz="2400" b="1" kern="12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j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36479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C5E1509-F94F-416B-B47F-8CE25097F47C}"/>
              </a:ext>
            </a:extLst>
          </p:cNvPr>
          <p:cNvSpPr txBox="1"/>
          <p:nvPr/>
        </p:nvSpPr>
        <p:spPr>
          <a:xfrm>
            <a:off x="7855866" y="1029155"/>
            <a:ext cx="2394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活動設計</a:t>
            </a:r>
            <a:endParaRPr lang="en-GB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047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F6187D6-F17C-4FAC-9AB8-9377A17D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6" y="1020871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6000" b="1" i="0" dirty="0">
                <a:solidFill>
                  <a:srgbClr val="FFFF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謝謝</a:t>
            </a:r>
            <a:r>
              <a:rPr lang="zh-TW" altLang="en-US" sz="6000" b="1" i="0" dirty="0">
                <a:solidFill>
                  <a:srgbClr val="FFFFFF"/>
                </a:solidFill>
                <a:effectLst/>
              </a:rPr>
              <a:t>！</a:t>
            </a:r>
            <a:endParaRPr lang="en-US" altLang="zh-HK" sz="6000" b="1" i="0" dirty="0">
              <a:solidFill>
                <a:srgbClr val="FFFFFF"/>
              </a:solidFill>
              <a:effectLst/>
            </a:endParaRP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101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6CC9C2E-C72E-4023-B9FA-95DFDA59E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67" y="574459"/>
            <a:ext cx="8596668" cy="658550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教研計劃</a:t>
            </a:r>
            <a:endParaRPr lang="zh-HK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Isosceles Triangle 9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1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7CAED6-BEFA-435F-A15B-64AE1126E9BF}"/>
              </a:ext>
            </a:extLst>
          </p:cNvPr>
          <p:cNvSpPr/>
          <p:nvPr/>
        </p:nvSpPr>
        <p:spPr>
          <a:xfrm>
            <a:off x="739773" y="1512972"/>
            <a:ext cx="10591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教研主題：探討有效增強體育課堂效能的教學模式</a:t>
            </a:r>
            <a:endParaRPr lang="en-GB" sz="36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E91C1C-F5FC-47F4-8417-1A0F5A7D4439}"/>
              </a:ext>
            </a:extLst>
          </p:cNvPr>
          <p:cNvSpPr/>
          <p:nvPr/>
        </p:nvSpPr>
        <p:spPr>
          <a:xfrm>
            <a:off x="732031" y="2755119"/>
            <a:ext cx="8611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預期成果：</a:t>
            </a:r>
            <a:r>
              <a:rPr lang="zh-HK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我們期望透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過課</a:t>
            </a:r>
            <a:r>
              <a:rPr lang="zh-HK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堂教學</a:t>
            </a:r>
            <a:r>
              <a:rPr lang="zh-TW" altLang="en-US" sz="36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研究</a:t>
            </a:r>
            <a:endParaRPr lang="en-GB" sz="36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527F9E-300A-44C3-A4FD-4AFB82D5124A}"/>
              </a:ext>
            </a:extLst>
          </p:cNvPr>
          <p:cNvSpPr/>
          <p:nvPr/>
        </p:nvSpPr>
        <p:spPr>
          <a:xfrm>
            <a:off x="746667" y="3471517"/>
            <a:ext cx="910463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HK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讓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參與教師</a:t>
            </a:r>
            <a:r>
              <a:rPr lang="zh-HK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能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設計三高「高參與、高運動量、高質素」的課堂，</a:t>
            </a:r>
            <a:r>
              <a:rPr lang="zh-HK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以達至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增強學生的體育知識和學習動機。</a:t>
            </a:r>
            <a:endParaRPr lang="en-GB" sz="2800" b="1" dirty="0"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HK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提升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參與教師的教學技巧、說課和評課的能力。</a:t>
            </a:r>
            <a:endParaRPr lang="en-GB" sz="2800" b="1" dirty="0"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HK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提升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參與教師的反思能力，專業素養和教研水平。</a:t>
            </a:r>
            <a:endParaRPr lang="en-GB" sz="2800" b="1" dirty="0"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8749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8940" cy="2189285"/>
          </a:xfrm>
          <a:prstGeom prst="parallelogram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6CC9C2E-C72E-4023-B9FA-95DFDA59E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545" y="180592"/>
            <a:ext cx="3238498" cy="738433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專業發展活動</a:t>
            </a:r>
            <a:endParaRPr lang="zh-HK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CABAC1E-3918-4A27-8768-A2CF17D7D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918" y="836030"/>
            <a:ext cx="7371741" cy="5369997"/>
          </a:xfrm>
        </p:spPr>
        <p:txBody>
          <a:bodyPr>
            <a:noAutofit/>
          </a:bodyPr>
          <a:lstStyle/>
          <a:p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教研會議 </a:t>
            </a:r>
            <a:r>
              <a:rPr lang="en-GB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HK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定期召開教師會議，按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體育</a:t>
            </a:r>
            <a:r>
              <a:rPr lang="zh-HK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課的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教學難點，</a:t>
            </a:r>
            <a:r>
              <a:rPr lang="zh-HK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進行教學研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究，</a:t>
            </a:r>
            <a:r>
              <a:rPr lang="zh-HK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設計教學示例</a:t>
            </a:r>
            <a:r>
              <a:rPr lang="en-GB" altLang="zh-HK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同儕觀課 </a:t>
            </a:r>
            <a:r>
              <a:rPr lang="en-GB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說課及評課</a:t>
            </a:r>
            <a:r>
              <a:rPr lang="en-GB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組長開放課堂</a:t>
            </a:r>
            <a:endParaRPr lang="en-GB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組員試教</a:t>
            </a:r>
            <a:endParaRPr lang="en-GB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講座或工作坊</a:t>
            </a:r>
            <a:endParaRPr lang="en-GB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閱讀分享</a:t>
            </a:r>
            <a:endParaRPr lang="en-GB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中期分享會</a:t>
            </a:r>
            <a:endParaRPr lang="en-GB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學年終結成果分享會</a:t>
            </a:r>
            <a:endParaRPr lang="en-GB" altLang="zh-TW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GB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GB" sz="2800" dirty="0"/>
          </a:p>
          <a:p>
            <a:pPr lvl="1"/>
            <a:endParaRPr lang="en-GB" sz="2800" dirty="0"/>
          </a:p>
        </p:txBody>
      </p:sp>
      <p:pic>
        <p:nvPicPr>
          <p:cNvPr id="4" name="圖片 3" descr="一張含有 室內, 桌, 個人, 坐 的圖片&#10;&#10;自動產生的描述">
            <a:extLst>
              <a:ext uri="{FF2B5EF4-FFF2-40B4-BE49-F238E27FC236}">
                <a16:creationId xmlns:a16="http://schemas.microsoft.com/office/drawing/2014/main" id="{92822579-3B1C-4F2F-AF3E-FC7B0AF5A7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3481"/>
          <a:stretch/>
        </p:blipFill>
        <p:spPr>
          <a:xfrm>
            <a:off x="142026" y="2184735"/>
            <a:ext cx="3574888" cy="2423499"/>
          </a:xfrm>
          <a:custGeom>
            <a:avLst/>
            <a:gdLst/>
            <a:ahLst/>
            <a:cxnLst/>
            <a:rect l="l" t="t" r="r" b="b"/>
            <a:pathLst>
              <a:path w="3517876" h="2282818">
                <a:moveTo>
                  <a:pt x="339471" y="0"/>
                </a:moveTo>
                <a:lnTo>
                  <a:pt x="3517876" y="0"/>
                </a:lnTo>
                <a:lnTo>
                  <a:pt x="3471247" y="312174"/>
                </a:lnTo>
                <a:lnTo>
                  <a:pt x="3471133" y="312174"/>
                </a:lnTo>
                <a:lnTo>
                  <a:pt x="3176778" y="2282818"/>
                </a:lnTo>
                <a:lnTo>
                  <a:pt x="0" y="2282818"/>
                </a:lnTo>
                <a:close/>
              </a:path>
            </a:pathLst>
          </a:custGeom>
        </p:spPr>
      </p:pic>
      <p:pic>
        <p:nvPicPr>
          <p:cNvPr id="6" name="圖片 5" descr="一張含有 個人, 室內, 男人, 正面 的圖片&#10;&#10;自動產生的描述">
            <a:extLst>
              <a:ext uri="{FF2B5EF4-FFF2-40B4-BE49-F238E27FC236}">
                <a16:creationId xmlns:a16="http://schemas.microsoft.com/office/drawing/2014/main" id="{8727D63F-8967-4FFF-8E3D-62EE50D5EFA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492" y="2752163"/>
            <a:ext cx="3667684" cy="2169459"/>
          </a:xfrm>
          <a:prstGeom prst="parallelogram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12033" y="1953902"/>
            <a:ext cx="141766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教研會議</a:t>
            </a:r>
          </a:p>
        </p:txBody>
      </p:sp>
      <p:sp>
        <p:nvSpPr>
          <p:cNvPr id="8" name="矩形 7"/>
          <p:cNvSpPr/>
          <p:nvPr/>
        </p:nvSpPr>
        <p:spPr>
          <a:xfrm>
            <a:off x="8762700" y="4921622"/>
            <a:ext cx="2339102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組長主持工作坊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49" y="4603684"/>
            <a:ext cx="3870118" cy="2234344"/>
          </a:xfrm>
          <a:prstGeom prst="parallelogram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012469" y="4479085"/>
            <a:ext cx="1415772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教研會議</a:t>
            </a:r>
          </a:p>
        </p:txBody>
      </p:sp>
    </p:spTree>
    <p:extLst>
      <p:ext uri="{BB962C8B-B14F-4D97-AF65-F5344CB8AC3E}">
        <p14:creationId xmlns:p14="http://schemas.microsoft.com/office/powerpoint/2010/main" val="131855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9FAC33-D1E2-41A0-8E5B-738513482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30" y="3208137"/>
            <a:ext cx="8596668" cy="682869"/>
          </a:xfrm>
        </p:spPr>
        <p:txBody>
          <a:bodyPr>
            <a:normAutofit fontScale="90000"/>
          </a:bodyPr>
          <a:lstStyle/>
          <a:p>
            <a:r>
              <a:rPr lang="zh-TW" altLang="en-US" sz="49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教學策略：</a:t>
            </a:r>
            <a:r>
              <a:rPr lang="en-GB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GB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HK" altLang="en-US" sz="4400" b="1" strike="sngStrike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id="{458DA36D-D2B9-4A77-91DC-6A662C53B3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49831"/>
              </p:ext>
            </p:extLst>
          </p:nvPr>
        </p:nvGraphicFramePr>
        <p:xfrm>
          <a:off x="884205" y="4056003"/>
          <a:ext cx="7956891" cy="2693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AB5C515-CD3C-4D25-A70B-2686538AD816}"/>
              </a:ext>
            </a:extLst>
          </p:cNvPr>
          <p:cNvSpPr/>
          <p:nvPr/>
        </p:nvSpPr>
        <p:spPr>
          <a:xfrm>
            <a:off x="385830" y="1565813"/>
            <a:ext cx="66657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教研主題</a:t>
            </a:r>
            <a:r>
              <a:rPr lang="zh-TW" altLang="en-US" sz="44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GB" sz="4400" b="1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B7BC74-3CDD-4446-97F4-843765F706CC}"/>
              </a:ext>
            </a:extLst>
          </p:cNvPr>
          <p:cNvSpPr/>
          <p:nvPr/>
        </p:nvSpPr>
        <p:spPr>
          <a:xfrm>
            <a:off x="884205" y="2335254"/>
            <a:ext cx="89050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探討有效增強體育課堂效能的教學模式</a:t>
            </a:r>
            <a:endParaRPr lang="en-GB" sz="4000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9969A5-FABE-4CBD-8F35-7D2495B08E6F}"/>
              </a:ext>
            </a:extLst>
          </p:cNvPr>
          <p:cNvSpPr/>
          <p:nvPr/>
        </p:nvSpPr>
        <p:spPr>
          <a:xfrm>
            <a:off x="616174" y="329153"/>
            <a:ext cx="883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體育卓師工作室－教學研究計劃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401442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46BED2-4683-46FB-8E72-F10EBAB6A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658" y="590832"/>
            <a:ext cx="11129043" cy="999392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教研主題：探討有效增強體育課堂效能的教學模式</a:t>
            </a:r>
            <a:r>
              <a:rPr lang="en-GB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GB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lang="zh-TW" altLang="en-US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以達到「高參與、高運動量、高質素」的目標</a:t>
            </a:r>
            <a:r>
              <a:rPr lang="en-GB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GB" altLang="zh-TW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教學策略：</a:t>
            </a:r>
            <a:endParaRPr lang="zh-HK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EA25D6-3414-4FDF-B16C-DE3CF8224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770" y="3087596"/>
            <a:ext cx="11799276" cy="3560885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運用資訊科技</a:t>
            </a:r>
            <a:endParaRPr lang="en-US" altLang="zh-TW" sz="3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嘗試加入電子問卷、錄像分析、數據收集、學生自評等元素。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設計遊戲</a:t>
            </a:r>
            <a:endParaRPr lang="en-US" altLang="zh-TW" sz="3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spcBef>
                <a:spcPts val="1800"/>
              </a:spcBef>
            </a:pP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按學生的能力，設計不同層次的遊戲學習活動，幫助學生逐步掌握所學的知識和技能。</a:t>
            </a:r>
            <a:endParaRPr lang="zh-HK" altLang="en-US" sz="3200" strike="sngStrike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588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D11ECC6-8551-4768-8DFD-CD41AF420A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657592-CA60-4F45-B1A0-88AA772420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F47E2B4-7DA9-4312-A1F0-C48388B236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5B274F7-039F-4BFC-AA98-B51B1D6CB6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11A31103-C703-46C9-9D26-497A1ACD50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382F955F-FC22-44B8-BDCF-B77580323B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1F567692-F087-479A-8931-BD2869C3E4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id="{49B3E4CD-0738-4B9D-A14F-1E8694DDF8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8">
              <a:extLst>
                <a:ext uri="{FF2B5EF4-FFF2-40B4-BE49-F238E27FC236}">
                  <a16:creationId xmlns:a16="http://schemas.microsoft.com/office/drawing/2014/main" id="{4753B851-AD90-4CCD-85D0-65AA6567DF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EBF14868-A190-4E21-9522-8977C474C9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BCBB4922-76EE-442B-A649-09873DCE79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8F5107FE-4AF6-4731-88A9-FB51956EC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65972"/>
            <a:ext cx="8596668" cy="1320800"/>
          </a:xfrm>
        </p:spPr>
        <p:txBody>
          <a:bodyPr anchor="ctr">
            <a:normAutofit/>
          </a:bodyPr>
          <a:lstStyle/>
          <a:p>
            <a:r>
              <a:rPr lang="zh-TW" altLang="en-US" sz="4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教研小組</a:t>
            </a:r>
            <a:endParaRPr lang="zh-HK" altLang="en-US" sz="4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8E2EB503-A017-4457-A105-53638C97DE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B1F0FBF7-FFD4-433E-A073-C0FC5ABCCF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446838"/>
              </p:ext>
            </p:extLst>
          </p:nvPr>
        </p:nvGraphicFramePr>
        <p:xfrm>
          <a:off x="795130" y="1648259"/>
          <a:ext cx="10384858" cy="2569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116">
                  <a:extLst>
                    <a:ext uri="{9D8B030D-6E8A-4147-A177-3AD203B41FA5}">
                      <a16:colId xmlns:a16="http://schemas.microsoft.com/office/drawing/2014/main" val="3835676720"/>
                    </a:ext>
                  </a:extLst>
                </a:gridCol>
                <a:gridCol w="2521735">
                  <a:extLst>
                    <a:ext uri="{9D8B030D-6E8A-4147-A177-3AD203B41FA5}">
                      <a16:colId xmlns:a16="http://schemas.microsoft.com/office/drawing/2014/main" val="1397754909"/>
                    </a:ext>
                  </a:extLst>
                </a:gridCol>
                <a:gridCol w="2206397">
                  <a:extLst>
                    <a:ext uri="{9D8B030D-6E8A-4147-A177-3AD203B41FA5}">
                      <a16:colId xmlns:a16="http://schemas.microsoft.com/office/drawing/2014/main" val="2076987668"/>
                    </a:ext>
                  </a:extLst>
                </a:gridCol>
                <a:gridCol w="2109305">
                  <a:extLst>
                    <a:ext uri="{9D8B030D-6E8A-4147-A177-3AD203B41FA5}">
                      <a16:colId xmlns:a16="http://schemas.microsoft.com/office/drawing/2014/main" val="991862550"/>
                    </a:ext>
                  </a:extLst>
                </a:gridCol>
                <a:gridCol w="2109305">
                  <a:extLst>
                    <a:ext uri="{9D8B030D-6E8A-4147-A177-3AD203B41FA5}">
                      <a16:colId xmlns:a16="http://schemas.microsoft.com/office/drawing/2014/main" val="1775382590"/>
                    </a:ext>
                  </a:extLst>
                </a:gridCol>
              </a:tblGrid>
              <a:tr h="640223">
                <a:tc>
                  <a:txBody>
                    <a:bodyPr/>
                    <a:lstStyle/>
                    <a:p>
                      <a:pPr algn="ctr"/>
                      <a:endParaRPr lang="zh-HK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10723" marR="110723" marT="55362" marB="55362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第一組</a:t>
                      </a:r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HK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九龍及新界東</a:t>
                      </a:r>
                      <a:endParaRPr lang="en-US" altLang="zh-TW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10723" marR="110723" marT="55362" marB="55362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第二組</a:t>
                      </a:r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HK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HK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新界北</a:t>
                      </a:r>
                    </a:p>
                  </a:txBody>
                  <a:tcPr marL="110723" marR="110723" marT="55362" marB="55362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第三組</a:t>
                      </a:r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HK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九龍及新界東</a:t>
                      </a:r>
                    </a:p>
                  </a:txBody>
                  <a:tcPr marL="110723" marR="110723" marT="55362" marB="55362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第四組</a:t>
                      </a:r>
                      <a:r>
                        <a:rPr lang="en-US" altLang="zh-TW" sz="2200" baseline="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HK" altLang="en-US" sz="2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2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新界北</a:t>
                      </a:r>
                    </a:p>
                  </a:txBody>
                  <a:tcPr marL="110723" marR="110723" marT="55362" marB="55362"/>
                </a:tc>
                <a:extLst>
                  <a:ext uri="{0D108BD9-81ED-4DB2-BD59-A6C34878D82A}">
                    <a16:rowId xmlns:a16="http://schemas.microsoft.com/office/drawing/2014/main" val="4167793405"/>
                  </a:ext>
                </a:extLst>
              </a:tr>
              <a:tr h="48375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級別</a:t>
                      </a:r>
                      <a:endParaRPr lang="en-US" altLang="zh-TW" sz="2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10723" marR="110723" marT="55362" marB="55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低小</a:t>
                      </a:r>
                      <a:endParaRPr lang="zh-HK" altLang="en-US" sz="22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10723" marR="110723" marT="55362" marB="55362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低小</a:t>
                      </a:r>
                      <a:endParaRPr lang="zh-HK" altLang="en-US" sz="22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10723" marR="110723" marT="55362" marB="55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高小</a:t>
                      </a:r>
                      <a:endParaRPr lang="zh-HK" altLang="en-US" sz="22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10723" marR="110723" marT="55362" marB="55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高小</a:t>
                      </a:r>
                      <a:endParaRPr lang="zh-HK" altLang="en-US" sz="22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10723" marR="110723" marT="55362" marB="55362"/>
                </a:tc>
                <a:extLst>
                  <a:ext uri="{0D108BD9-81ED-4DB2-BD59-A6C34878D82A}">
                    <a16:rowId xmlns:a16="http://schemas.microsoft.com/office/drawing/2014/main" val="677430797"/>
                  </a:ext>
                </a:extLst>
              </a:tr>
              <a:tr h="48301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kern="1200" dirty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課題</a:t>
                      </a:r>
                      <a:endParaRPr lang="zh-HK" altLang="en-US" sz="2200" b="1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110723" marR="110723" marT="55362" marB="55362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單人串連動作</a:t>
                      </a:r>
                      <a:r>
                        <a:rPr lang="zh-TW" altLang="en-US" sz="2200" b="1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組合</a:t>
                      </a:r>
                      <a:endParaRPr lang="zh-HK" altLang="en-US" sz="22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10723" marR="110723" marT="55362" marB="55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橫拋膠環</a:t>
                      </a:r>
                      <a:endParaRPr lang="zh-HK" altLang="en-US" sz="22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10723" marR="110723" marT="55362" marB="55362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雙手投籃</a:t>
                      </a:r>
                      <a:endParaRPr lang="zh-HK" altLang="en-US" sz="22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10723" marR="110723" marT="55362" marB="55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腳內側傳球</a:t>
                      </a:r>
                      <a:endParaRPr lang="en-US" altLang="zh-TW" sz="22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10723" marR="110723" marT="55362" marB="55362"/>
                </a:tc>
                <a:extLst>
                  <a:ext uri="{0D108BD9-81ED-4DB2-BD59-A6C34878D82A}">
                    <a16:rowId xmlns:a16="http://schemas.microsoft.com/office/drawing/2014/main" val="2885991736"/>
                  </a:ext>
                </a:extLst>
              </a:tr>
              <a:tr h="82153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教學策略</a:t>
                      </a:r>
                      <a:endParaRPr lang="zh-HK" altLang="en-US" sz="22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10723" marR="110723" marT="55362" marB="55362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遊戲、</a:t>
                      </a:r>
                      <a:endParaRPr lang="en-US" altLang="zh-TW" sz="22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資訊科技</a:t>
                      </a:r>
                      <a:endParaRPr lang="zh-HK" altLang="en-US" sz="22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10723" marR="110723" marT="55362" marB="55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遊戲、</a:t>
                      </a:r>
                      <a:endParaRPr lang="en-US" altLang="zh-TW" sz="22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資訊科技</a:t>
                      </a:r>
                      <a:endParaRPr lang="zh-HK" altLang="en-US" sz="22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10723" marR="110723" marT="55362" marB="55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遊戲、</a:t>
                      </a:r>
                      <a:endParaRPr lang="en-US" altLang="zh-TW" sz="22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資訊科技</a:t>
                      </a:r>
                      <a:endParaRPr lang="zh-HK" altLang="en-US" sz="22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10723" marR="110723" marT="55362" marB="5536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遊戲、</a:t>
                      </a:r>
                      <a:endParaRPr lang="en-US" altLang="zh-TW" sz="22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200" b="1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資訊科技</a:t>
                      </a:r>
                      <a:endParaRPr lang="zh-HK" altLang="en-US" sz="2200" b="1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10723" marR="110723" marT="55362" marB="55362"/>
                </a:tc>
                <a:extLst>
                  <a:ext uri="{0D108BD9-81ED-4DB2-BD59-A6C34878D82A}">
                    <a16:rowId xmlns:a16="http://schemas.microsoft.com/office/drawing/2014/main" val="226598323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22F1CA0-5C51-4DB4-8603-F8639F41ADAE}"/>
              </a:ext>
            </a:extLst>
          </p:cNvPr>
          <p:cNvSpPr/>
          <p:nvPr/>
        </p:nvSpPr>
        <p:spPr>
          <a:xfrm>
            <a:off x="677334" y="320560"/>
            <a:ext cx="112251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zh-HK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位工作室成員任教的學校分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佈</a:t>
            </a:r>
            <a:r>
              <a:rPr lang="zh-HK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九龍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HK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新界東及新界北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HK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為了方便組員出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席</a:t>
            </a:r>
            <a:r>
              <a:rPr lang="zh-HK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教學研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究</a:t>
            </a:r>
            <a:r>
              <a:rPr lang="zh-HK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議，</a:t>
            </a:r>
            <a:r>
              <a:rPr lang="zh-HK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們按組員任教學校的地區及學生的級別，</a:t>
            </a:r>
            <a:r>
              <a:rPr lang="zh-HK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HK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教研</a:t>
            </a:r>
            <a:r>
              <a:rPr lang="zh-HK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小組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GB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803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9FB2DA-7839-42C7-885A-7804301F7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1555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教學研究基本流程</a:t>
            </a:r>
            <a:endParaRPr lang="zh-HK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C774F268-D50D-49C5-BBA5-E20E1D833F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179829"/>
              </p:ext>
            </p:extLst>
          </p:nvPr>
        </p:nvGraphicFramePr>
        <p:xfrm>
          <a:off x="677862" y="1930400"/>
          <a:ext cx="9446525" cy="4111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606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CAA874-C481-479E-9A89-A30FA9DDC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66" y="336222"/>
            <a:ext cx="8596668" cy="1320800"/>
          </a:xfrm>
        </p:spPr>
        <p:txBody>
          <a:bodyPr>
            <a:noAutofit/>
          </a:bodyPr>
          <a:lstStyle/>
          <a:p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研究課題</a:t>
            </a:r>
            <a: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初擬學習重點</a:t>
            </a:r>
            <a:r>
              <a:rPr lang="zh-HK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HK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HK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0BB47E-E70C-41A0-9201-A5721F3A4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802" y="2154116"/>
            <a:ext cx="10163583" cy="4475284"/>
          </a:xfrm>
        </p:spPr>
        <p:txBody>
          <a:bodyPr>
            <a:normAutofit fontScale="92500"/>
          </a:bodyPr>
          <a:lstStyle/>
          <a:p>
            <a:pPr marL="57150" indent="0">
              <a:buNone/>
            </a:pPr>
            <a:r>
              <a:rPr lang="zh-TW" altLang="zh-HK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課題：</a:t>
            </a:r>
            <a:r>
              <a:rPr lang="en-US" altLang="zh-HK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HK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四類八項其中一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zh-TW" altLang="zh-HK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單元</a:t>
            </a:r>
            <a:r>
              <a:rPr lang="en-US" altLang="zh-HK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HK" sz="40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zh-HK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基礎活動</a:t>
            </a:r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（初小）</a:t>
            </a:r>
            <a:endParaRPr lang="en-US" altLang="zh-TW" sz="3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單人連串動作組合：結合平行穩定技能及移動技能</a:t>
            </a:r>
            <a:endParaRPr lang="zh-TW" altLang="zh-HK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橫拋膠環：操控用具技能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spcBef>
                <a:spcPts val="1800"/>
              </a:spcBef>
            </a:pPr>
            <a:r>
              <a:rPr lang="zh-TW" altLang="zh-HK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球類</a:t>
            </a:r>
            <a:r>
              <a:rPr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（高小）</a:t>
            </a:r>
            <a:endParaRPr lang="en-US" altLang="zh-TW" sz="36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籃球</a:t>
            </a:r>
            <a:r>
              <a:rPr lang="en-US" altLang="zh-TW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雙手投籃</a:t>
            </a:r>
            <a:endParaRPr lang="zh-TW" altLang="zh-HK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sz="3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足球</a:t>
            </a:r>
            <a:r>
              <a:rPr lang="en-US" altLang="zh-TW" sz="3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35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腳內側傳球</a:t>
            </a:r>
            <a:endParaRPr lang="en-US" altLang="zh-TW" sz="35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54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紅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0573012-D83B-4AB8-90E2-FE871BC69175}">
  <we:reference id="wa104178141" version="4.3.3.0" store="zh-TW" storeType="OMEX"/>
  <we:alternateReferences>
    <we:reference id="WA104178141" version="4.3.3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2409</Words>
  <Application>Microsoft Office PowerPoint</Application>
  <PresentationFormat>寬螢幕</PresentationFormat>
  <Paragraphs>264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5" baseType="lpstr">
      <vt:lpstr>微軟正黑體</vt:lpstr>
      <vt:lpstr>新細明體</vt:lpstr>
      <vt:lpstr>標楷體</vt:lpstr>
      <vt:lpstr>Arial</vt:lpstr>
      <vt:lpstr>Calibri</vt:lpstr>
      <vt:lpstr>Times New Roman</vt:lpstr>
      <vt:lpstr>Trebuchet MS</vt:lpstr>
      <vt:lpstr>Wingdings 3</vt:lpstr>
      <vt:lpstr>多面向</vt:lpstr>
      <vt:lpstr>體育卓師工作室(2019/2020) 中期分享會</vt:lpstr>
      <vt:lpstr>計劃的目標</vt:lpstr>
      <vt:lpstr>教研計劃</vt:lpstr>
      <vt:lpstr>專業發展活動</vt:lpstr>
      <vt:lpstr>教學策略：  </vt:lpstr>
      <vt:lpstr>教研主題：探討有效增強體育課堂效能的教學模式           以達到「高參與、高運動量、高質素」的目標  教學策略：</vt:lpstr>
      <vt:lpstr>教研小組</vt:lpstr>
      <vt:lpstr>教學研究基本流程</vt:lpstr>
      <vt:lpstr>研究課題 初擬學習重點 </vt:lpstr>
      <vt:lpstr>(第一組)單人連串動作組合</vt:lpstr>
      <vt:lpstr>前測及後測設計</vt:lpstr>
      <vt:lpstr>擬定學習重點</vt:lpstr>
      <vt:lpstr>活動設計</vt:lpstr>
      <vt:lpstr>(第二組) 橫拋膠環：操控用具技能</vt:lpstr>
      <vt:lpstr>前測及後測設計</vt:lpstr>
      <vt:lpstr>擬定學習重點</vt:lpstr>
      <vt:lpstr>活動設計</vt:lpstr>
      <vt:lpstr>(第三組)籃球—雙手投籃</vt:lpstr>
      <vt:lpstr>前測及後測設計</vt:lpstr>
      <vt:lpstr>擬定學習重點</vt:lpstr>
      <vt:lpstr>活動設計</vt:lpstr>
      <vt:lpstr>(第四組)足球—腳內側傳球</vt:lpstr>
      <vt:lpstr>前測及後測設計</vt:lpstr>
      <vt:lpstr>擬定學習重點</vt:lpstr>
      <vt:lpstr>PowerPoint 簡報</vt:lpstr>
      <vt:lpstr>謝謝！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體育卓師工作室(2019/2020) 中期分享會</dc:title>
  <dc:creator>Yik Kiu Ho</dc:creator>
  <cp:lastModifiedBy>SUEN YEUNG, Lai-ching</cp:lastModifiedBy>
  <cp:revision>111</cp:revision>
  <cp:lastPrinted>2020-04-03T10:01:19Z</cp:lastPrinted>
  <dcterms:created xsi:type="dcterms:W3CDTF">2020-04-02T02:49:44Z</dcterms:created>
  <dcterms:modified xsi:type="dcterms:W3CDTF">2020-05-05T10:18:41Z</dcterms:modified>
</cp:coreProperties>
</file>