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4" r:id="rId11"/>
    <p:sldId id="276" r:id="rId12"/>
    <p:sldId id="277" r:id="rId13"/>
    <p:sldId id="279" r:id="rId14"/>
    <p:sldId id="281" r:id="rId15"/>
    <p:sldId id="282" r:id="rId16"/>
    <p:sldId id="284" r:id="rId17"/>
    <p:sldId id="285" r:id="rId18"/>
    <p:sldId id="286" r:id="rId19"/>
    <p:sldId id="290" r:id="rId20"/>
    <p:sldId id="291" r:id="rId21"/>
    <p:sldId id="287" r:id="rId22"/>
    <p:sldId id="292" r:id="rId23"/>
    <p:sldId id="289" r:id="rId2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4" y="2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2020/7/18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2020/7/18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477749" y="2292095"/>
            <a:ext cx="6323744" cy="1945996"/>
          </a:xfrm>
        </p:spPr>
        <p:txBody>
          <a:bodyPr rtlCol="0" anchor="ctr"/>
          <a:lstStyle/>
          <a:p>
            <a:pPr rtl="0">
              <a:lnSpc>
                <a:spcPct val="125000"/>
              </a:lnSpc>
            </a:pPr>
            <a:r>
              <a:rPr lang="zh-TW" altLang="en-US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中國語文教育卓師工作室</a:t>
            </a:r>
            <a:br>
              <a:rPr lang="en-US" altLang="zh-TW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中期報告</a:t>
            </a:r>
            <a:endParaRPr lang="zh-TW" altLang="en-US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580489" y="4475825"/>
            <a:ext cx="5631309" cy="955565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zh-TW" altLang="en-US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組長：鄭麗娟</a:t>
            </a:r>
            <a:endParaRPr lang="en-US" altLang="zh-TW" sz="2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rtl="0">
              <a:lnSpc>
                <a:spcPct val="125000"/>
              </a:lnSpc>
            </a:pPr>
            <a:r>
              <a:rPr lang="en-US" altLang="zh-TW" sz="2000" b="1" dirty="0">
                <a:latin typeface="DFKai-SB" panose="03000509000000000000" pitchFamily="65" charset="-120"/>
                <a:ea typeface="DFKai-SB" panose="03000509000000000000" pitchFamily="65" charset="-120"/>
              </a:rPr>
              <a:t>2-2020</a:t>
            </a:r>
            <a:endParaRPr lang="zh-TW" altLang="en-US" sz="2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組長課研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研究題目：</a:t>
            </a:r>
            <a:r>
              <a:rPr lang="zh-HK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利用戲劇教育進行全人語文的教學</a:t>
            </a:r>
            <a:endParaRPr lang="en-US" altLang="zh-HK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研究目的：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719138" lvl="0" indent="-271463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研發利用戲劇教育進行全人語文的教學模式</a:t>
            </a:r>
          </a:p>
          <a:p>
            <a:pPr marL="719138" lvl="0" indent="-271463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有效提升參與教師的專業素養和教研水平</a:t>
            </a:r>
          </a:p>
          <a:p>
            <a:pPr marL="719138" indent="-271463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有效提升參與教師的反思能力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研究對象：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06450" indent="-358775">
              <a:lnSpc>
                <a:spcPct val="125000"/>
              </a:lnSpc>
              <a:spcBef>
                <a:spcPts val="0"/>
              </a:spcBef>
              <a:tabLst>
                <a:tab pos="806450" algn="l"/>
              </a:tabLst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組長所屬學校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位六年級中文老師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06450" indent="-358775">
              <a:lnSpc>
                <a:spcPct val="125000"/>
              </a:lnSpc>
              <a:spcBef>
                <a:spcPts val="0"/>
              </a:spcBef>
              <a:tabLst>
                <a:tab pos="806450" algn="l"/>
              </a:tabLst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組長所屬學校其中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班六年級學生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34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組長課研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634429"/>
          </a:xfrm>
        </p:spPr>
        <p:txBody>
          <a:bodyPr rtlCol="0"/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4.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研究方法：課堂學習研究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B1A522-0FD4-4F67-8C0B-75EE04EF8D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3" y="2305221"/>
            <a:ext cx="6551470" cy="4249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14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組長課研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5.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研究流程：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5.1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教師訪談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5.2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選擇課題，初擬內容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5.3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設計前測，確認難點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5.4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確認學習內容及關鍵特徵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5.5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教學設計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54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組員個人課研（一）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組員姓名：王子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學校名稱：天水圍循道衛理小學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年級：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P.4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課題：遇難記（短篇小說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生命教育）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備課日期：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22/10/2019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備註：原定於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11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月中開放課堂，惟因社會事件停課之影響而取消，停課後校方決定把該課題改為自學材料，上載校網，故組員建議另選課題於下學期才開展課研。</a:t>
            </a:r>
          </a:p>
        </p:txBody>
      </p:sp>
    </p:spTree>
    <p:extLst>
      <p:ext uri="{BB962C8B-B14F-4D97-AF65-F5344CB8AC3E}">
        <p14:creationId xmlns:p14="http://schemas.microsoft.com/office/powerpoint/2010/main" val="16122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組員個人課研（二）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組員姓名：黎志茵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學校名稱：德信學校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年級：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P.6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課題：分心大王（長篇小說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價值思辨）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備課日期：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8/11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備註：原定於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11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月底開放課堂，惟因社會事件停課之影響而取消，停課後進度有改動，故組員建議另選課題於下學期才開展課研。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0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組員個人課研（三）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組員姓名：姜曉霞</a:t>
            </a:r>
          </a:p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學校名稱：佛教陳榮根紀念學校</a:t>
            </a:r>
          </a:p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年級：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P.3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課題：搬過來．搬過去（繪本故事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生命教育）</a:t>
            </a:r>
          </a:p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備課日期：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5/11/2019,25/11/2019,5/12/2019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試教日期：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16-12-2019(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（組長觀課及評課，再修改教案）</a:t>
            </a:r>
          </a:p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開放課堂：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19-12-2019(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四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觀課人數：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16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3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7385F2-A5AB-4FD5-A734-F54887C5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組員開放課堂</a:t>
            </a:r>
            <a:endParaRPr lang="LID4096" sz="40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6CCE15-15F5-40A6-A27D-B249DD90B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2" y="1551398"/>
            <a:ext cx="3287731" cy="246579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9EC5B10-CBFD-45AC-B13B-19B267043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37" y="1551398"/>
            <a:ext cx="3287731" cy="246579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8728094-9F1D-4262-B307-3B3AF3A61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52" y="1551398"/>
            <a:ext cx="3287730" cy="246579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72BEEF4-C8C3-4547-9A91-70072AEA6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7" y="4176518"/>
            <a:ext cx="5262081" cy="251264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B858969-6018-460B-989A-34F38C69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41" y="4176518"/>
            <a:ext cx="5262081" cy="25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7385F2-A5AB-4FD5-A734-F54887C5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課後交流</a:t>
            </a:r>
            <a:endParaRPr lang="LID4096" sz="40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975B90-AFCB-4C24-84FA-4CBADB12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14" y="1649002"/>
            <a:ext cx="5308315" cy="39812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F81414E-DE09-42FA-88A4-90398145B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" y="1649002"/>
            <a:ext cx="5308315" cy="3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組員個人課研（四）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組員姓名：朱慕賢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學校名稱：東華三院冼次雲學校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年級：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P.4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課題：快樂王子（童話故事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價值思辨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生命教育）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備課日期：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24/10/2019,21/11/2019,19/12/2019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試教日期：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10/1/2020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組展示範教學：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20/1/2020(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應組員要求，於其開放課堂前先作示範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備註：原定於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6/2/2020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開放課堂，惟因抗疫停課之影響而取消，尚待復課後才知道學校在進度上的安排。</a:t>
            </a:r>
            <a:endParaRPr lang="zh-TW" alt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31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B6A22-9ADF-4E4F-8798-B7670C95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課研初步成果</a:t>
            </a:r>
            <a:endParaRPr lang="LID4096" sz="44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A90325-ECFF-424A-8FAB-B73B2188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透過課研計劃：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組員對戲劇教育已有初步認識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發展了戲劇結合語文的課堂設計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發展了加強生命教育及價值思辨的語文教學模式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LID4096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0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計劃目標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探討利用戲劇教育進行全人語文的教學模式</a:t>
            </a:r>
          </a:p>
          <a:p>
            <a:pPr lvl="0"/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提升參與教師的專業素養和教研水平；</a:t>
            </a:r>
          </a:p>
          <a:p>
            <a:pPr lvl="0"/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培養反思型教師；</a:t>
            </a:r>
          </a:p>
          <a:p>
            <a:pPr lvl="0"/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推動香港的教研文化。</a:t>
            </a: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E332F2-C303-4781-8E70-21C65767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未來發展</a:t>
            </a:r>
            <a:endParaRPr lang="LID4096" sz="4000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698738-8E26-4702-848D-5C6EDED5D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舉行實作工作坊，加強戲劇的課堂體驗及教案設計的技巧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組長繼續開放課堂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安排第二次讀書會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由於受停課影響，以致部分課研計劃延誤了，以致下半年的計劃進度或須調整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294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b="1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預期工作成果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完行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場公開課及研討會（於分區基地學校舉行）</a:t>
            </a: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完成及發表課題研究</a:t>
            </a: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每組員最少完成一次個人教研，設計教材及教案，並撰寫教學反思</a:t>
            </a: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每組員最少閱讀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篇教育文獻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專著文章，並完成一份閱讀心得</a:t>
            </a:r>
          </a:p>
          <a:p>
            <a:pPr lvl="0"/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0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工作室架構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組長：鄭麗娟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組員：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位（不同學校的語文老師）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聯絡人：陳可風先生（教育局）</a:t>
            </a: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A7EFA1-F6BB-4F15-929E-ED4459124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11" y="2872288"/>
            <a:ext cx="4979541" cy="37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工作項目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514350" lvl="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專業分享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讀書會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14350" lvl="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組長開放課堂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組長課研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14350" indent="-51435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組員個人課研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53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專業分享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4613096" y="1600199"/>
            <a:ext cx="6822041" cy="4692721"/>
          </a:xfrm>
        </p:spPr>
        <p:txBody>
          <a:bodyPr rtlCol="0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17/10/2019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：兒童文學與戲劇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5/12/2019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：透過全人語文校本課程落實核 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心素養的發展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9/1/2020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：「走進文本．促進互動」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——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讓戲劇帶領孩子走進文字世界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4C06CB-6557-4AB1-AB18-2DDE7BB8A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0" y="1448655"/>
            <a:ext cx="3810428" cy="50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讀書會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4900" y="1379305"/>
            <a:ext cx="10761752" cy="5314307"/>
          </a:xfrm>
        </p:spPr>
        <p:txBody>
          <a:bodyPr rtlCol="0"/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（一）組長閱讀分享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17/10/2019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分享書目：</a:t>
            </a: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教育的美麗風險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觀想學習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心智、腦與教育：教育神經科學對課堂教育的啟示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全腦教學：影響全球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300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萬教師的教學用書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討論點：</a:t>
            </a:r>
            <a:r>
              <a:rPr lang="en-US" altLang="zh-TW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教育的本質是甚麼？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　　　　</a:t>
            </a:r>
            <a:r>
              <a:rPr lang="en-US" altLang="zh-TW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結合學者觀點和自身教學經驗，分析現行教育的優點和問題。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　　　　</a:t>
            </a:r>
            <a:r>
              <a:rPr lang="en-US" altLang="zh-TW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全腦教學對語文教學的啟示。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8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讀書會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67728"/>
          </a:xfrm>
        </p:spPr>
        <p:txBody>
          <a:bodyPr rtlCol="0"/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（二）組員閱讀分享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日期：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5/12/2019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閱讀材料：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課室的人生舞台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戲劇技巧與術語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戲劇案例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大野狼與小紅帽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課室的人生舞台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戲劇技巧與術語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戲劇案例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不玩雪的蘇西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組：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課室的人生舞台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戲劇技巧與術語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》+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戲劇案例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麪包店的故事</a:t>
            </a:r>
            <a:r>
              <a:rPr lang="en-US" altLang="zh-TW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endParaRPr lang="zh-TW" altLang="en-US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討論點：</a:t>
            </a:r>
            <a:r>
              <a:rPr lang="en-US" altLang="zh-TW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戲劇教學法對語文教學有何好處？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　　　　</a:t>
            </a:r>
            <a:r>
              <a:rPr lang="en-US" altLang="zh-TW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戲劇教學法與全人語文的關係。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　　　　</a:t>
            </a:r>
            <a:r>
              <a:rPr lang="en-US" altLang="zh-TW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請評價案例的設計：優缺點、可行性、改良建議。</a:t>
            </a:r>
            <a:endParaRPr lang="en-US" altLang="zh-TW" sz="2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3E21A2-854C-4C1B-AB44-154FB4193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30" y="423809"/>
            <a:ext cx="3369923" cy="25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TW" altLang="en-US" sz="4000" dirty="0">
                <a:solidFill>
                  <a:srgbClr val="C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組長開放課堂</a:t>
            </a:r>
            <a:endParaRPr lang="zh-TW" altLang="en-US" sz="4000" b="1" dirty="0">
              <a:solidFill>
                <a:srgbClr val="C0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22/10/2019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：金鳥與銀鳥（寓言）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9/1/2020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：東施效顰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文言文</a:t>
            </a: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20/1/2020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：快樂王子（童話）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            </a:t>
            </a:r>
            <a:endParaRPr lang="zh-TW" alt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E89BB91-FC3F-43E1-9AB5-5CA5A83F0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13" y="3376030"/>
            <a:ext cx="4758336" cy="317024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7008E8-F93D-43D1-B995-E08AEB05C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45" y="3391884"/>
            <a:ext cx="4287956" cy="32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1039</Words>
  <Application>Microsoft Office PowerPoint</Application>
  <PresentationFormat>寬螢幕</PresentationFormat>
  <Paragraphs>126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DFKai-SB</vt:lpstr>
      <vt:lpstr>Microsoft JhengHei UI</vt:lpstr>
      <vt:lpstr>Wingdings</vt:lpstr>
      <vt:lpstr>學術文獻 16x9</vt:lpstr>
      <vt:lpstr>中國語文教育卓師工作室 中期報告</vt:lpstr>
      <vt:lpstr>計劃目標</vt:lpstr>
      <vt:lpstr>預期工作成果</vt:lpstr>
      <vt:lpstr>工作室架構</vt:lpstr>
      <vt:lpstr>工作項目</vt:lpstr>
      <vt:lpstr>1.專業分享</vt:lpstr>
      <vt:lpstr>2.讀書會</vt:lpstr>
      <vt:lpstr>2.讀書會</vt:lpstr>
      <vt:lpstr>3.組長開放課堂</vt:lpstr>
      <vt:lpstr>4.組長課研</vt:lpstr>
      <vt:lpstr>4.組長課研</vt:lpstr>
      <vt:lpstr>4.組長課研</vt:lpstr>
      <vt:lpstr>5.組員個人課研（一）</vt:lpstr>
      <vt:lpstr>5.組員個人課研（二）</vt:lpstr>
      <vt:lpstr>5.組員個人課研（三）</vt:lpstr>
      <vt:lpstr>組員開放課堂</vt:lpstr>
      <vt:lpstr>課後交流</vt:lpstr>
      <vt:lpstr>5.組員個人課研（四）</vt:lpstr>
      <vt:lpstr>課研初步成果</vt:lpstr>
      <vt:lpstr>未來發展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2020-02-12T06:02:38Z</dcterms:created>
  <dcterms:modified xsi:type="dcterms:W3CDTF">2020-07-18T02:10:25Z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