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57" r:id="rId3"/>
    <p:sldId id="258" r:id="rId4"/>
    <p:sldId id="296" r:id="rId5"/>
    <p:sldId id="298" r:id="rId6"/>
    <p:sldId id="271" r:id="rId7"/>
    <p:sldId id="299" r:id="rId8"/>
    <p:sldId id="259" r:id="rId9"/>
    <p:sldId id="273" r:id="rId10"/>
    <p:sldId id="276" r:id="rId11"/>
    <p:sldId id="272" r:id="rId12"/>
    <p:sldId id="277" r:id="rId13"/>
    <p:sldId id="300" r:id="rId14"/>
    <p:sldId id="260" r:id="rId15"/>
    <p:sldId id="274" r:id="rId16"/>
    <p:sldId id="275" r:id="rId17"/>
    <p:sldId id="280" r:id="rId18"/>
    <p:sldId id="278" r:id="rId19"/>
    <p:sldId id="301" r:id="rId20"/>
    <p:sldId id="281" r:id="rId21"/>
    <p:sldId id="261" r:id="rId22"/>
    <p:sldId id="279" r:id="rId23"/>
    <p:sldId id="292" r:id="rId24"/>
    <p:sldId id="262" r:id="rId25"/>
    <p:sldId id="263" r:id="rId26"/>
    <p:sldId id="293" r:id="rId27"/>
    <p:sldId id="264" r:id="rId28"/>
    <p:sldId id="283" r:id="rId29"/>
    <p:sldId id="284" r:id="rId30"/>
    <p:sldId id="291" r:id="rId31"/>
    <p:sldId id="265" r:id="rId32"/>
    <p:sldId id="295" r:id="rId33"/>
    <p:sldId id="266" r:id="rId34"/>
    <p:sldId id="286" r:id="rId35"/>
    <p:sldId id="267" r:id="rId36"/>
    <p:sldId id="268" r:id="rId37"/>
    <p:sldId id="287" r:id="rId38"/>
    <p:sldId id="269" r:id="rId39"/>
    <p:sldId id="289" r:id="rId40"/>
    <p:sldId id="270" r:id="rId41"/>
    <p:sldId id="288" r:id="rId42"/>
    <p:sldId id="290" r:id="rId43"/>
    <p:sldId id="294" r:id="rId4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8E8F1-E363-4017-A421-DE22021D703E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B957C-3C89-46C8-B3D8-E631FFB570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153E-04C6-44A0-BAC2-6D724D590DB8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8F7EC-6ED8-4EEE-8DFD-576DBA7CFF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9%9F%93%E6%84%88" TargetMode="External"/><Relationship Id="rId2" Type="http://schemas.openxmlformats.org/officeDocument/2006/relationships/hyperlink" Target="https://zh.wikipedia.org/wiki/%E6%9D%9C%E7%94%A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7%B6%AD%E6%91%A9%E8%A9%B0" TargetMode="External"/><Relationship Id="rId5" Type="http://schemas.openxmlformats.org/officeDocument/2006/relationships/hyperlink" Target="https://zh.wikipedia.org/wiki/%E7%8E%8B%E7%B6%AD" TargetMode="External"/><Relationship Id="rId4" Type="http://schemas.openxmlformats.org/officeDocument/2006/relationships/hyperlink" Target="https://zh.wikipedia.org/wiki/%E6%9D%9C%E7%89%A7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990656" cy="3528391"/>
          </a:xfrm>
        </p:spPr>
        <p:txBody>
          <a:bodyPr/>
          <a:lstStyle/>
          <a:p>
            <a:r>
              <a:rPr lang="zh-TW" altLang="en-US" dirty="0" smtClean="0">
                <a:latin typeface="文鼎中特明" pitchFamily="49" charset="-120"/>
                <a:ea typeface="文鼎中特明" pitchFamily="49" charset="-120"/>
              </a:rPr>
              <a:t>岳飛之少年時代</a:t>
            </a:r>
            <a:endParaRPr lang="zh-TW" altLang="en-US" dirty="0">
              <a:latin typeface="文鼎中特明" pitchFamily="49" charset="-120"/>
              <a:ea typeface="文鼎中特明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伕名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知識回顧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重溫</a:t>
            </a:r>
            <a:r>
              <a:rPr lang="en-US" altLang="zh-TW" dirty="0" smtClean="0"/>
              <a:t>〈</a:t>
            </a:r>
            <a:r>
              <a:rPr lang="zh-TW" altLang="en-US" dirty="0" smtClean="0"/>
              <a:t>賣油翁</a:t>
            </a:r>
            <a:r>
              <a:rPr lang="en-US" altLang="zh-TW" dirty="0" smtClean="0"/>
              <a:t>〉</a:t>
            </a:r>
            <a:r>
              <a:rPr lang="zh-TW" altLang="en-US" dirty="0" smtClean="0"/>
              <a:t>：嘗射於家圃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「於」的意思？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在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「嘗射於家圃」的現代漢語語序是？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b="1" dirty="0" smtClean="0"/>
              <a:t>（陳康肅）</a:t>
            </a:r>
            <a:r>
              <a:rPr lang="zh-TW" altLang="en-US" b="1" dirty="0" smtClean="0">
                <a:solidFill>
                  <a:srgbClr val="FF0000"/>
                </a:solidFill>
              </a:rPr>
              <a:t>嘗</a:t>
            </a:r>
            <a:r>
              <a:rPr lang="zh-TW" altLang="en-US" b="1" dirty="0" smtClean="0">
                <a:solidFill>
                  <a:srgbClr val="7030A0"/>
                </a:solidFill>
              </a:rPr>
              <a:t>於家圃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射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介詞省略：飛鳴（於）室上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/>
              <a:t>句子結構</a:t>
            </a:r>
            <a:endParaRPr lang="en-US" altLang="zh-TW" dirty="0" smtClean="0"/>
          </a:p>
          <a:p>
            <a:r>
              <a:rPr lang="zh-TW" altLang="en-US" dirty="0" smtClean="0"/>
              <a:t>時＋人／物＋地＋事＋感受</a:t>
            </a:r>
            <a:endParaRPr lang="en-US" altLang="zh-TW" dirty="0" smtClean="0"/>
          </a:p>
          <a:p>
            <a:r>
              <a:rPr lang="zh-TW" altLang="en-US" dirty="0" smtClean="0"/>
              <a:t>我（人）（在）課室（地）上課（事）</a:t>
            </a:r>
            <a:endParaRPr lang="en-US" altLang="zh-TW" dirty="0"/>
          </a:p>
          <a:p>
            <a:pPr algn="ctr">
              <a:buNone/>
            </a:pPr>
            <a:r>
              <a:rPr lang="zh-TW" altLang="en-US" dirty="0" smtClean="0"/>
              <a:t>飛鳴室上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algn="ctr"/>
            <a:r>
              <a:rPr lang="zh-TW" altLang="en-US" dirty="0" smtClean="0"/>
              <a:t>現代漢語為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71600" y="4060552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感受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室上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飛鳴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／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71600" y="578366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感受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在室上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飛鳴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／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生時，有大禽若鵠，飛鳴室上，因</a:t>
            </a:r>
            <a:r>
              <a:rPr lang="zh-TW" altLang="en-US" dirty="0">
                <a:solidFill>
                  <a:srgbClr val="FF0000"/>
                </a:solidFill>
              </a:rPr>
              <a:t>以</a:t>
            </a:r>
            <a:r>
              <a:rPr lang="zh-TW" altLang="en-US" dirty="0"/>
              <a:t>為名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「</a:t>
            </a:r>
            <a:r>
              <a:rPr lang="zh-TW" altLang="en-US" dirty="0" smtClean="0">
                <a:solidFill>
                  <a:srgbClr val="FF0000"/>
                </a:solidFill>
              </a:rPr>
              <a:t>以</a:t>
            </a:r>
            <a:r>
              <a:rPr lang="zh-TW" altLang="en-US" dirty="0" smtClean="0"/>
              <a:t>」：文言虛詞</a:t>
            </a:r>
            <a:endParaRPr lang="en-US" altLang="zh-TW" dirty="0" smtClean="0"/>
          </a:p>
          <a:p>
            <a:pPr lvl="4">
              <a:buNone/>
            </a:pPr>
            <a:r>
              <a:rPr lang="zh-TW" altLang="en-US" sz="2800" dirty="0" smtClean="0"/>
              <a:t>因、把、而、用來</a:t>
            </a:r>
            <a:endParaRPr lang="en-US" altLang="zh-TW" sz="2800" dirty="0" smtClean="0"/>
          </a:p>
          <a:p>
            <a:pPr lvl="4">
              <a:buNone/>
            </a:pPr>
            <a:endParaRPr lang="en-US" altLang="zh-TW" sz="2800" dirty="0" smtClean="0"/>
          </a:p>
          <a:p>
            <a:pPr lvl="4">
              <a:buNone/>
            </a:pPr>
            <a:r>
              <a:rPr lang="zh-TW" altLang="en-US" sz="8800" dirty="0" smtClean="0">
                <a:latin typeface="+mn-ea"/>
              </a:rPr>
              <a:t>把</a:t>
            </a:r>
            <a:endParaRPr lang="en-US" altLang="zh-TW" sz="8800" dirty="0" smtClean="0">
              <a:latin typeface="+mn-ea"/>
            </a:endParaRPr>
          </a:p>
          <a:p>
            <a:pPr lvl="4">
              <a:buNone/>
            </a:pPr>
            <a:endParaRPr lang="en-US" altLang="zh-TW" dirty="0" smtClean="0"/>
          </a:p>
          <a:p>
            <a:pPr lvl="4"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未彌月，</a:t>
            </a:r>
            <a:r>
              <a:rPr lang="zh-TW" altLang="en-US" u="sng" dirty="0" smtClean="0">
                <a:solidFill>
                  <a:srgbClr val="FF0000"/>
                </a:solidFill>
              </a:rPr>
              <a:t>河</a:t>
            </a:r>
            <a:r>
              <a:rPr lang="zh-TW" altLang="en-US" dirty="0" smtClean="0">
                <a:solidFill>
                  <a:srgbClr val="FF0000"/>
                </a:solidFill>
              </a:rPr>
              <a:t>決</a:t>
            </a:r>
            <a:r>
              <a:rPr lang="zh-TW" altLang="en-US" u="sng" dirty="0" smtClean="0">
                <a:solidFill>
                  <a:srgbClr val="FF0000"/>
                </a:solidFill>
              </a:rPr>
              <a:t>內黃</a:t>
            </a:r>
            <a:r>
              <a:rPr lang="zh-TW" altLang="en-US" dirty="0" smtClean="0">
                <a:solidFill>
                  <a:srgbClr val="FF0000"/>
                </a:solidFill>
              </a:rPr>
              <a:t>，水暴至</a:t>
            </a:r>
            <a:r>
              <a:rPr lang="en-US" altLang="zh-TW" dirty="0" smtClean="0">
                <a:solidFill>
                  <a:srgbClr val="FF0000"/>
                </a:solidFill>
              </a:rPr>
              <a:t>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河：指</a:t>
            </a:r>
            <a:r>
              <a:rPr lang="zh-TW" altLang="en-US" u="sng" dirty="0" smtClean="0"/>
              <a:t>黃河</a:t>
            </a:r>
            <a:endParaRPr lang="en-US" altLang="zh-TW" u="sng" dirty="0" smtClean="0"/>
          </a:p>
          <a:p>
            <a:r>
              <a:rPr lang="zh-TW" altLang="en-US" dirty="0" smtClean="0"/>
              <a:t>內黃：河南內黃</a:t>
            </a:r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「決」的意思是？</a:t>
            </a:r>
            <a:endParaRPr lang="zh-TW" altLang="en-US" dirty="0"/>
          </a:p>
        </p:txBody>
      </p:sp>
      <p:pic>
        <p:nvPicPr>
          <p:cNvPr id="4" name="圖片 3" descr="C:\Users\wylee.BTHC\AppData\Local\Microsoft\Windows\Temporary Internet Files\Content.Word\IMG_E74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35283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C:\Users\wylee.BTHC\AppData\Local\Microsoft\Windows\Temporary Internet Files\Content.Word\IMG_E74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157" y="4140425"/>
            <a:ext cx="4077315" cy="108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Users\wylee.BTHC\AppData\Local\Microsoft\Windows\Temporary Internet Files\Content.Word\IMG_E74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901" y="5473731"/>
            <a:ext cx="4077315" cy="97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小挑戰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未彌月，</a:t>
            </a:r>
            <a:r>
              <a:rPr lang="zh-TW" altLang="en-US" u="sng" dirty="0">
                <a:solidFill>
                  <a:srgbClr val="FF0000"/>
                </a:solidFill>
              </a:rPr>
              <a:t>河</a:t>
            </a:r>
            <a:r>
              <a:rPr lang="zh-TW" altLang="en-US" dirty="0">
                <a:solidFill>
                  <a:srgbClr val="FF0000"/>
                </a:solidFill>
              </a:rPr>
              <a:t>決</a:t>
            </a:r>
            <a:r>
              <a:rPr lang="zh-TW" altLang="en-US" u="sng" dirty="0">
                <a:solidFill>
                  <a:srgbClr val="FF0000"/>
                </a:solidFill>
              </a:rPr>
              <a:t>內</a:t>
            </a:r>
            <a:r>
              <a:rPr lang="zh-TW" altLang="en-US" u="sng" dirty="0" smtClean="0">
                <a:solidFill>
                  <a:srgbClr val="FF0000"/>
                </a:solidFill>
              </a:rPr>
              <a:t>黃</a:t>
            </a:r>
            <a:endParaRPr lang="en-US" altLang="zh-TW" dirty="0"/>
          </a:p>
          <a:p>
            <a:pPr>
              <a:buNone/>
            </a:pPr>
            <a:endParaRPr lang="en-US" altLang="zh-TW" u="sng" dirty="0" smtClean="0"/>
          </a:p>
          <a:p>
            <a:pPr>
              <a:buNone/>
            </a:pPr>
            <a:endParaRPr lang="en-US" altLang="zh-TW" u="sng" dirty="0" smtClean="0"/>
          </a:p>
          <a:p>
            <a:r>
              <a:rPr lang="zh-TW" altLang="en-US" dirty="0" smtClean="0"/>
              <a:t>現代漢語為</a:t>
            </a:r>
          </a:p>
          <a:p>
            <a:pPr>
              <a:buNone/>
            </a:pPr>
            <a:endParaRPr lang="en-US" altLang="zh-TW" dirty="0" smtClean="0"/>
          </a:p>
          <a:p>
            <a:endParaRPr lang="en-US" altLang="zh-TW" u="sng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24272" y="232728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物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感受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未彌月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河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u="sng" dirty="0" smtClean="0">
                          <a:solidFill>
                            <a:srgbClr val="FF0000"/>
                          </a:solidFill>
                        </a:rPr>
                        <a:t>內黃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／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27584" y="4221088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物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感受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未彌月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黃河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u="sng" dirty="0" smtClean="0">
                          <a:solidFill>
                            <a:srgbClr val="FF0000"/>
                          </a:solidFill>
                        </a:rPr>
                        <a:t>（在）內黃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決堤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／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未彌月，</a:t>
            </a:r>
            <a:r>
              <a:rPr lang="zh-TW" altLang="en-US" u="sng" dirty="0" smtClean="0"/>
              <a:t>河</a:t>
            </a:r>
            <a:r>
              <a:rPr lang="zh-TW" altLang="en-US" dirty="0" smtClean="0"/>
              <a:t>決</a:t>
            </a:r>
            <a:r>
              <a:rPr lang="zh-TW" altLang="en-US" u="sng" dirty="0" smtClean="0"/>
              <a:t>內黃</a:t>
            </a:r>
            <a:r>
              <a:rPr lang="zh-TW" altLang="en-US" dirty="0" smtClean="0"/>
              <a:t>，水暴至，母姚氏，抱飛坐巨甕中，衝濤乘流而下，及岸，得不死。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有哪些字詞被省略？你可以補上嗎？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　（岳飛）</a:t>
            </a:r>
            <a:r>
              <a:rPr lang="zh-TW" altLang="en-US" dirty="0" smtClean="0"/>
              <a:t>未彌月，</a:t>
            </a:r>
            <a:r>
              <a:rPr lang="zh-TW" altLang="en-US" u="sng" dirty="0" smtClean="0"/>
              <a:t>河</a:t>
            </a:r>
            <a:r>
              <a:rPr lang="zh-TW" altLang="en-US" dirty="0" smtClean="0"/>
              <a:t>決</a:t>
            </a:r>
            <a:r>
              <a:rPr lang="zh-TW" altLang="en-US" dirty="0" smtClean="0">
                <a:solidFill>
                  <a:srgbClr val="FF0000"/>
                </a:solidFill>
              </a:rPr>
              <a:t>（於）</a:t>
            </a:r>
            <a:r>
              <a:rPr lang="zh-TW" altLang="en-US" u="sng" dirty="0" smtClean="0"/>
              <a:t>內黃</a:t>
            </a:r>
            <a:r>
              <a:rPr lang="zh-TW" altLang="en-US" dirty="0" smtClean="0"/>
              <a:t>，水暴至，母姚氏，抱飛坐</a:t>
            </a:r>
            <a:r>
              <a:rPr lang="zh-TW" altLang="en-US" dirty="0" smtClean="0">
                <a:solidFill>
                  <a:srgbClr val="FF0000"/>
                </a:solidFill>
              </a:rPr>
              <a:t>（於）</a:t>
            </a:r>
            <a:r>
              <a:rPr lang="zh-TW" altLang="en-US" dirty="0" smtClean="0"/>
              <a:t>巨甕中，衝濤乘流而下，及岸，</a:t>
            </a:r>
            <a:r>
              <a:rPr lang="zh-TW" altLang="en-US" dirty="0" smtClean="0">
                <a:solidFill>
                  <a:srgbClr val="FF0000"/>
                </a:solidFill>
              </a:rPr>
              <a:t>（母姚氏和岳飛）</a:t>
            </a:r>
            <a:r>
              <a:rPr lang="zh-TW" altLang="en-US" dirty="0" smtClean="0"/>
              <a:t>得不死。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字詞解釋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未彌月，</a:t>
            </a:r>
            <a:r>
              <a:rPr lang="zh-TW" altLang="en-US" u="sng" dirty="0" smtClean="0"/>
              <a:t>河</a:t>
            </a:r>
            <a:r>
              <a:rPr lang="zh-TW" altLang="en-US" dirty="0" smtClean="0"/>
              <a:t>決</a:t>
            </a:r>
            <a:r>
              <a:rPr lang="zh-TW" altLang="en-US" u="sng" dirty="0" smtClean="0"/>
              <a:t>內黃</a:t>
            </a:r>
            <a:r>
              <a:rPr lang="zh-TW" altLang="en-US" dirty="0" smtClean="0"/>
              <a:t>，水</a:t>
            </a:r>
            <a:r>
              <a:rPr lang="zh-TW" altLang="en-US" dirty="0" smtClean="0">
                <a:solidFill>
                  <a:srgbClr val="FF0000"/>
                </a:solidFill>
              </a:rPr>
              <a:t>暴</a:t>
            </a:r>
            <a:r>
              <a:rPr lang="zh-TW" altLang="en-US" dirty="0" smtClean="0"/>
              <a:t>至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　暴：</a:t>
            </a:r>
            <a:r>
              <a:rPr lang="zh-TW" altLang="en-US" dirty="0" smtClean="0">
                <a:solidFill>
                  <a:srgbClr val="0070C0"/>
                </a:solidFill>
              </a:rPr>
              <a:t>狂暴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TW" dirty="0">
                <a:solidFill>
                  <a:srgbClr val="FF0000"/>
                </a:solidFill>
              </a:rPr>
              <a:t>	</a:t>
            </a:r>
            <a:r>
              <a:rPr lang="zh-TW" altLang="en-US" dirty="0">
                <a:solidFill>
                  <a:srgbClr val="FF0000"/>
                </a:solidFill>
              </a:rPr>
              <a:t>　</a:t>
            </a:r>
            <a:r>
              <a:rPr lang="zh-TW" altLang="en-US" dirty="0" smtClean="0">
                <a:solidFill>
                  <a:srgbClr val="FF0000"/>
                </a:solidFill>
              </a:rPr>
              <a:t>：突然（暴發戶）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母姚氏，抱飛坐巨</a:t>
            </a:r>
            <a:r>
              <a:rPr lang="zh-TW" altLang="en-US" dirty="0" smtClean="0">
                <a:solidFill>
                  <a:srgbClr val="FF0000"/>
                </a:solidFill>
              </a:rPr>
              <a:t>甕</a:t>
            </a:r>
            <a:r>
              <a:rPr lang="zh-TW" altLang="en-US" dirty="0" smtClean="0"/>
              <a:t>中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甕：陶製盛器，小口腹大，用以盛水和酒</a:t>
            </a: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r>
              <a:rPr lang="zh-TW" altLang="en-US" dirty="0" smtClean="0"/>
              <a:t>衝濤乘流而下，</a:t>
            </a:r>
            <a:r>
              <a:rPr lang="zh-TW" altLang="en-US" dirty="0" smtClean="0">
                <a:solidFill>
                  <a:srgbClr val="FF0000"/>
                </a:solidFill>
              </a:rPr>
              <a:t>及</a:t>
            </a:r>
            <a:r>
              <a:rPr lang="zh-TW" altLang="en-US" dirty="0" smtClean="0"/>
              <a:t>岸，</a:t>
            </a:r>
            <a:r>
              <a:rPr lang="zh-TW" altLang="en-US" dirty="0" smtClean="0">
                <a:solidFill>
                  <a:srgbClr val="FF0000"/>
                </a:solidFill>
              </a:rPr>
              <a:t>得</a:t>
            </a:r>
            <a:r>
              <a:rPr lang="zh-TW" altLang="en-US" dirty="0" smtClean="0"/>
              <a:t>不死。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　及：到達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>
                <a:solidFill>
                  <a:srgbClr val="FF0000"/>
                </a:solidFill>
              </a:rPr>
              <a:t>　</a:t>
            </a:r>
            <a:r>
              <a:rPr lang="zh-TW" altLang="en-US" dirty="0" smtClean="0">
                <a:solidFill>
                  <a:srgbClr val="FF0000"/>
                </a:solidFill>
              </a:rPr>
              <a:t>得：得以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作者為何會選這些素材記述？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偉大人物的誕生必有異象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「腳踏七星，能管天下兵」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際遇不平凡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「大難不死，必有後福」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孫叔敖斬兩頭蛇</a:t>
            </a:r>
            <a:endParaRPr lang="en-US" altLang="zh-TW" dirty="0" smtClean="0"/>
          </a:p>
          <a:p>
            <a:pPr lvl="1"/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第一段段落大要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岳飛，字鵬舉，相州湯陰人也。</a:t>
            </a:r>
            <a:r>
              <a:rPr lang="zh-TW" altLang="en-US" dirty="0">
                <a:solidFill>
                  <a:srgbClr val="00B050"/>
                </a:solidFill>
              </a:rPr>
              <a:t>生時，有大禽若鵠，飛鳴室上，因以為名。</a:t>
            </a:r>
            <a:r>
              <a:rPr lang="zh-TW" altLang="en-US" dirty="0">
                <a:solidFill>
                  <a:srgbClr val="002060"/>
                </a:solidFill>
              </a:rPr>
              <a:t>未彌月，河決內黃，水暴至，母姚氏，抱飛坐巨甕中，衝濤乘流而下，及岸，得不死</a:t>
            </a:r>
            <a:r>
              <a:rPr lang="zh-TW" altLang="en-US" dirty="0" smtClean="0">
                <a:solidFill>
                  <a:srgbClr val="002060"/>
                </a:solidFill>
              </a:rPr>
              <a:t>。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endParaRPr lang="en-US" altLang="zh-TW" dirty="0">
              <a:solidFill>
                <a:srgbClr val="002060"/>
              </a:solidFill>
            </a:endParaRPr>
          </a:p>
          <a:p>
            <a:r>
              <a:rPr lang="zh-TW" altLang="en-US" dirty="0" smtClean="0">
                <a:solidFill>
                  <a:srgbClr val="002060"/>
                </a:solidFill>
              </a:rPr>
              <a:t>記述</a:t>
            </a:r>
            <a:r>
              <a:rPr lang="zh-TW" altLang="en-US" dirty="0" smtClean="0">
                <a:solidFill>
                  <a:srgbClr val="FF0000"/>
                </a:solidFill>
              </a:rPr>
              <a:t>岳飛的籍貫、</a:t>
            </a:r>
            <a:r>
              <a:rPr lang="zh-TW" altLang="en-US" dirty="0" smtClean="0">
                <a:solidFill>
                  <a:srgbClr val="92D050"/>
                </a:solidFill>
              </a:rPr>
              <a:t>名字由來，</a:t>
            </a:r>
            <a:r>
              <a:rPr lang="zh-TW" altLang="en-US" dirty="0" smtClean="0">
                <a:solidFill>
                  <a:srgbClr val="002060"/>
                </a:solidFill>
              </a:rPr>
              <a:t>以及初生時遇到洪水而大難不死的經歷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第一堂</a:t>
            </a:r>
            <a:r>
              <a:rPr lang="zh-TW" altLang="zh-TW" dirty="0" smtClean="0"/>
              <a:t>學習重點：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zh-TW" altLang="zh-TW" sz="4200" dirty="0" smtClean="0"/>
              <a:t>文言句式：也</a:t>
            </a:r>
          </a:p>
          <a:p>
            <a:pPr>
              <a:buNone/>
            </a:pPr>
            <a:r>
              <a:rPr lang="zh-TW" altLang="zh-TW" sz="4200" dirty="0" smtClean="0"/>
              <a:t>　岳飛，</a:t>
            </a:r>
            <a:r>
              <a:rPr lang="zh-TW" altLang="zh-TW" sz="4200" u="sng" dirty="0" smtClean="0"/>
              <a:t>字</a:t>
            </a:r>
            <a:r>
              <a:rPr lang="zh-TW" altLang="zh-TW" sz="4200" dirty="0" smtClean="0"/>
              <a:t>鵬舉，相州湯陰人也。</a:t>
            </a:r>
          </a:p>
          <a:p>
            <a:pPr>
              <a:buNone/>
            </a:pPr>
            <a:endParaRPr lang="zh-TW" altLang="zh-TW" sz="4200" dirty="0" smtClean="0"/>
          </a:p>
          <a:p>
            <a:pPr>
              <a:buNone/>
            </a:pPr>
            <a:r>
              <a:rPr lang="zh-TW" altLang="zh-TW" sz="4200" dirty="0" smtClean="0"/>
              <a:t>文化點：古人姓名和取字的含意</a:t>
            </a:r>
          </a:p>
          <a:p>
            <a:pPr>
              <a:buNone/>
            </a:pPr>
            <a:r>
              <a:rPr lang="en-US" altLang="zh-TW" sz="4200" dirty="0" smtClean="0"/>
              <a:t> </a:t>
            </a:r>
            <a:endParaRPr lang="zh-TW" altLang="zh-TW" sz="4200" dirty="0" smtClean="0"/>
          </a:p>
          <a:p>
            <a:pPr lvl="0">
              <a:buNone/>
            </a:pPr>
            <a:r>
              <a:rPr lang="zh-TW" altLang="zh-TW" sz="4200" dirty="0" smtClean="0"/>
              <a:t>字詞省略</a:t>
            </a:r>
          </a:p>
          <a:p>
            <a:pPr>
              <a:buNone/>
            </a:pPr>
            <a:r>
              <a:rPr lang="zh-TW" altLang="zh-TW" sz="4200" dirty="0" smtClean="0"/>
              <a:t>（岳飛）生時，有大禽若鵠，飛鳴（於）室</a:t>
            </a:r>
            <a:r>
              <a:rPr lang="en-US" altLang="zh-TW" sz="4200" dirty="0" smtClean="0"/>
              <a:t>  </a:t>
            </a:r>
            <a:r>
              <a:rPr lang="zh-TW" altLang="zh-TW" sz="4200" dirty="0" smtClean="0"/>
              <a:t>上，因以（飛）為名。</a:t>
            </a:r>
          </a:p>
          <a:p>
            <a:pPr>
              <a:buNone/>
            </a:pPr>
            <a:r>
              <a:rPr lang="en-US" altLang="zh-TW" sz="4200" dirty="0" smtClean="0"/>
              <a:t> </a:t>
            </a:r>
            <a:endParaRPr lang="zh-TW" altLang="zh-TW" sz="4200" dirty="0" smtClean="0"/>
          </a:p>
          <a:p>
            <a:pPr lvl="0">
              <a:buNone/>
            </a:pPr>
            <a:r>
              <a:rPr lang="zh-TW" altLang="zh-TW" sz="4200" dirty="0" smtClean="0"/>
              <a:t>倒裝句</a:t>
            </a:r>
          </a:p>
          <a:p>
            <a:pPr>
              <a:buNone/>
            </a:pPr>
            <a:r>
              <a:rPr lang="en-US" altLang="zh-TW" sz="4200" dirty="0" smtClean="0"/>
              <a:t> </a:t>
            </a:r>
            <a:r>
              <a:rPr lang="zh-TW" altLang="zh-TW" sz="4200" dirty="0" smtClean="0"/>
              <a:t>飛鳴室上</a:t>
            </a:r>
          </a:p>
          <a:p>
            <a:pPr>
              <a:buNone/>
            </a:pPr>
            <a:r>
              <a:rPr lang="zh-TW" altLang="zh-TW" sz="4200" u="sng" dirty="0" smtClean="0"/>
              <a:t>河</a:t>
            </a:r>
            <a:r>
              <a:rPr lang="zh-TW" altLang="zh-TW" sz="4200" dirty="0" smtClean="0"/>
              <a:t>決</a:t>
            </a:r>
            <a:r>
              <a:rPr lang="zh-TW" altLang="zh-TW" sz="4200" u="sng" dirty="0" smtClean="0"/>
              <a:t>內黃</a:t>
            </a:r>
            <a:endParaRPr lang="zh-TW" altLang="zh-TW" sz="4200" dirty="0" smtClean="0"/>
          </a:p>
          <a:p>
            <a:pPr>
              <a:buNone/>
            </a:pPr>
            <a:r>
              <a:rPr lang="en-US" altLang="zh-TW" sz="4200" dirty="0" smtClean="0"/>
              <a:t> </a:t>
            </a:r>
            <a:endParaRPr lang="zh-TW" altLang="zh-TW" sz="4200" dirty="0" smtClean="0"/>
          </a:p>
          <a:p>
            <a:pPr lvl="0">
              <a:buNone/>
            </a:pPr>
            <a:r>
              <a:rPr lang="zh-TW" altLang="zh-TW" sz="4200" dirty="0" smtClean="0"/>
              <a:t>字詞解釋</a:t>
            </a:r>
          </a:p>
          <a:p>
            <a:pPr>
              <a:buNone/>
            </a:pPr>
            <a:r>
              <a:rPr lang="zh-TW" altLang="zh-TW" sz="4200" dirty="0" smtClean="0"/>
              <a:t>決</a:t>
            </a:r>
            <a:r>
              <a:rPr lang="en-US" altLang="zh-TW" sz="4200" dirty="0" smtClean="0"/>
              <a:t> (</a:t>
            </a:r>
            <a:r>
              <a:rPr lang="zh-TW" altLang="zh-TW" sz="4200" dirty="0" smtClean="0"/>
              <a:t>推敲</a:t>
            </a:r>
            <a:r>
              <a:rPr lang="en-US" altLang="zh-TW" sz="4200" dirty="0" smtClean="0"/>
              <a:t>)</a:t>
            </a:r>
            <a:endParaRPr lang="zh-TW" altLang="zh-TW" sz="4200" dirty="0" smtClean="0"/>
          </a:p>
          <a:p>
            <a:pPr>
              <a:buNone/>
            </a:pPr>
            <a:r>
              <a:rPr lang="zh-TW" altLang="zh-TW" sz="4200" dirty="0" smtClean="0"/>
              <a:t>及</a:t>
            </a:r>
            <a:r>
              <a:rPr lang="en-US" altLang="zh-TW" sz="4200" dirty="0" smtClean="0"/>
              <a:t> (</a:t>
            </a:r>
            <a:r>
              <a:rPr lang="zh-TW" altLang="zh-TW" sz="4200" dirty="0" smtClean="0"/>
              <a:t>推敲</a:t>
            </a:r>
            <a:r>
              <a:rPr lang="en-US" altLang="zh-TW" sz="4200" dirty="0" smtClean="0"/>
              <a:t>)</a:t>
            </a:r>
            <a:endParaRPr lang="zh-TW" altLang="zh-TW" sz="4200" dirty="0" smtClean="0"/>
          </a:p>
          <a:p>
            <a:pPr>
              <a:buNone/>
            </a:pPr>
            <a:endParaRPr lang="en-US" altLang="zh-TW" sz="5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預習分享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根據預習內容，你欣賞岳飛哪些美德？原因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何在？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分組活動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補充第二段中所省略的主語及謂語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飛少負氣節</a:t>
            </a:r>
            <a:r>
              <a:rPr lang="zh-TW" altLang="en-US" dirty="0" smtClean="0"/>
              <a:t>，沉厚</a:t>
            </a:r>
            <a:r>
              <a:rPr lang="zh-TW" altLang="en-US" dirty="0"/>
              <a:t>寡言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>
              <a:buNone/>
            </a:pPr>
            <a:r>
              <a:rPr lang="zh-TW" altLang="en-US" dirty="0" smtClean="0"/>
              <a:t>　負：背負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懷有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氣：志氣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天氣</a:t>
            </a:r>
            <a:r>
              <a:rPr lang="en-US" altLang="zh-TW" dirty="0" smtClean="0"/>
              <a:t>?</a:t>
            </a:r>
          </a:p>
          <a:p>
            <a:pPr>
              <a:buNone/>
            </a:pPr>
            <a:r>
              <a:rPr lang="zh-TW" altLang="en-US" dirty="0" smtClean="0"/>
              <a:t>　節：節操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節目</a:t>
            </a:r>
            <a:r>
              <a:rPr lang="en-US" altLang="zh-TW" dirty="0" smtClean="0"/>
              <a:t>?</a:t>
            </a:r>
          </a:p>
          <a:p>
            <a:pPr>
              <a:buNone/>
            </a:pPr>
            <a:r>
              <a:rPr lang="zh-TW" altLang="en-US" dirty="0" smtClean="0"/>
              <a:t>　沉厚：樸實穩重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天資敏悟，強記書傳，尤好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左氏春秋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及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孫吳兵法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（飛）天資敏悟，強記書傳，尤好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左氏春秋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及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孫吳兵法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敏：思考敏捷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悟：領悟力強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強：擅長（音：「強壯」中的「強」 ）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這句的「及」與前文「及岸」中的「及」意思一樣嗎？</a:t>
            </a: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9233" y="630002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b="1" dirty="0" smtClean="0"/>
              <a:t>作者想藉此刻劃岳飛怎樣的形象？</a:t>
            </a:r>
            <a:endParaRPr lang="en-US" altLang="zh-TW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一字多音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傳：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強記書傳　（專６）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傳送　　　（全）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好：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尤好　　　（耗）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好運　　　（ｈｏｕ２）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家貧，拾薪為燭，誦習達旦不寐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（飛）家貧，拾薪為燭，誦習達旦不寐。</a:t>
            </a: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r>
              <a:rPr lang="zh-TW" altLang="en-US" dirty="0" smtClean="0"/>
              <a:t>薪（古今義）</a:t>
            </a:r>
            <a:endParaRPr lang="en-US" altLang="zh-TW" dirty="0" smtClean="0"/>
          </a:p>
          <a:p>
            <a:pPr>
              <a:buNone/>
            </a:pPr>
            <a:r>
              <a:rPr lang="zh-TW" altLang="en-US" b="1" dirty="0" smtClean="0"/>
              <a:t>　今義：薪金？薪酬？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b="1" dirty="0" smtClean="0"/>
              <a:t>　古義</a:t>
            </a:r>
            <a:r>
              <a:rPr lang="zh-TW" altLang="en-US" b="1" dirty="0"/>
              <a:t>：</a:t>
            </a:r>
            <a:r>
              <a:rPr lang="zh-TW" altLang="en-US" b="1" dirty="0" smtClean="0"/>
              <a:t>臥薪嘗膽、柴枝</a:t>
            </a:r>
            <a:endParaRPr lang="en-US" altLang="zh-TW" b="1" dirty="0" smtClean="0"/>
          </a:p>
          <a:p>
            <a:pPr>
              <a:buNone/>
            </a:pPr>
            <a:endParaRPr lang="en-US" altLang="zh-TW" b="1" dirty="0" smtClean="0"/>
          </a:p>
          <a:p>
            <a:r>
              <a:rPr lang="zh-TW" altLang="en-US" dirty="0" smtClean="0"/>
              <a:t>寐</a:t>
            </a:r>
            <a:endParaRPr lang="en-US" altLang="zh-TW" dirty="0" smtClean="0"/>
          </a:p>
          <a:p>
            <a:pPr>
              <a:buNone/>
            </a:pPr>
            <a:r>
              <a:rPr lang="zh-TW" altLang="en-US" b="1" dirty="0" smtClean="0"/>
              <a:t>　睡覺</a:t>
            </a:r>
            <a:endParaRPr lang="en-US" altLang="zh-TW" b="1" dirty="0" smtClean="0"/>
          </a:p>
          <a:p>
            <a:pPr>
              <a:buNone/>
            </a:pPr>
            <a:endParaRPr lang="en-US" altLang="zh-TW" b="1" dirty="0"/>
          </a:p>
        </p:txBody>
      </p:sp>
      <p:sp>
        <p:nvSpPr>
          <p:cNvPr id="4" name="矩形 3"/>
          <p:cNvSpPr/>
          <p:nvPr/>
        </p:nvSpPr>
        <p:spPr>
          <a:xfrm>
            <a:off x="609232" y="5877272"/>
            <a:ext cx="3818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b="1" dirty="0" smtClean="0"/>
              <a:t>作者想藉此刻劃岳飛怎樣的形象？</a:t>
            </a:r>
            <a:endParaRPr lang="en-US" altLang="zh-TW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生有神力，未冠，能挽弓三百斤。</a:t>
            </a:r>
            <a:endParaRPr lang="en-US" altLang="zh-TW" dirty="0" smtClean="0"/>
          </a:p>
          <a:p>
            <a:endParaRPr lang="en-US" altLang="zh-TW" dirty="0"/>
          </a:p>
          <a:p>
            <a:pPr>
              <a:buNone/>
            </a:pPr>
            <a:r>
              <a:rPr lang="zh-TW" altLang="en-US" dirty="0" smtClean="0"/>
              <a:t>　（飛）生有神力，未冠，能挽弓三百斤。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　挽：拉開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09232" y="5877272"/>
            <a:ext cx="3818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b="1" dirty="0" smtClean="0"/>
              <a:t>作者想藉此刻劃岳飛怎樣的形象？</a:t>
            </a:r>
            <a:endParaRPr lang="en-US" altLang="zh-TW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一字多音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冠：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未冠　（貫）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皇冠　（官）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學射於周同。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（飛）學射於周同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 smtClean="0"/>
              <a:t>於（向）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（飛）向周同學射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同射三矢，皆中的，以示飛；飛引弓一發，破其筈；再發，又中。同大驚，以所愛良弓贈之。</a:t>
            </a:r>
            <a:endParaRPr lang="en-US" altLang="zh-TW" dirty="0" smtClean="0"/>
          </a:p>
          <a:p>
            <a:endParaRPr lang="en-US" altLang="zh-TW" dirty="0"/>
          </a:p>
          <a:p>
            <a:pPr>
              <a:buNone/>
            </a:pPr>
            <a:r>
              <a:rPr lang="zh-TW" altLang="en-US" dirty="0" smtClean="0"/>
              <a:t>　同射三矢，皆中的，以示飛；飛引弓一發，破其筈；再發，又中（其筈）。同大驚，以所愛良弓贈之。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的</a:t>
            </a:r>
            <a:r>
              <a:rPr lang="zh-TW" altLang="en-US" dirty="0" smtClean="0">
                <a:sym typeface="Wingdings" pitchFamily="2" charset="2"/>
              </a:rPr>
              <a:t>：</a:t>
            </a:r>
            <a:r>
              <a:rPr lang="zh-TW" altLang="en-US" dirty="0" smtClean="0"/>
              <a:t>無的放矢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ym typeface="Wingdings" pitchFamily="2" charset="2"/>
              </a:rPr>
              <a:t>　　　（一詞多義）</a:t>
            </a:r>
            <a:r>
              <a:rPr lang="zh-TW" altLang="en-US" dirty="0" smtClean="0"/>
              <a:t>靶心　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示：演示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筈：箭尾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之：飛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29713" y="5877272"/>
            <a:ext cx="3818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b="1" dirty="0" smtClean="0"/>
              <a:t>作者想藉此刻劃岳飛怎樣的形象？</a:t>
            </a:r>
            <a:endParaRPr lang="en-US" altLang="zh-TW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「以」的不同用法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同射三矢，皆中的，</a:t>
            </a:r>
            <a:r>
              <a:rPr lang="zh-TW" altLang="en-US" dirty="0" smtClean="0">
                <a:solidFill>
                  <a:srgbClr val="FF0000"/>
                </a:solidFill>
              </a:rPr>
              <a:t>以</a:t>
            </a:r>
            <a:r>
              <a:rPr lang="zh-TW" altLang="en-US" dirty="0" smtClean="0"/>
              <a:t>示飛；飛引弓一發，破其筈；再發，又中。同大驚，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以</a:t>
            </a:r>
            <a:r>
              <a:rPr lang="zh-TW" altLang="en-US" dirty="0" smtClean="0"/>
              <a:t>所愛良弓贈之。</a:t>
            </a:r>
            <a:endParaRPr lang="en-US" altLang="zh-TW" dirty="0" smtClean="0"/>
          </a:p>
          <a:p>
            <a:endParaRPr lang="en-US" altLang="zh-TW" dirty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「以」：用作「用」、「拿」、「將」、「把」，或表示「憑藉」、「依靠」</a:t>
            </a:r>
            <a:endParaRPr lang="en-US" altLang="zh-TW" dirty="0" smtClean="0"/>
          </a:p>
          <a:p>
            <a:endParaRPr lang="en-US" altLang="zh-TW" dirty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以：向　向（飛）（示）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以：把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岳飛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鵬舉，相州湯陰人也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  <a:p>
            <a:r>
              <a:rPr lang="zh-TW" altLang="en-US" dirty="0" smtClean="0"/>
              <a:t>中國人取名字的由來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幼名：出生三個月後所起的名字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冠名：在成年後，行冠禮， 「冠而字之」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「字」與「名」必有關聯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長輩呼名，平輩呼字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女子在十五歲經歷成人禮 </a:t>
            </a:r>
            <a:r>
              <a:rPr lang="en-US" altLang="zh-TW" dirty="0" smtClean="0"/>
              <a:t>/</a:t>
            </a:r>
            <a:r>
              <a:rPr lang="zh-TW" altLang="en-US" dirty="0" smtClean="0"/>
              <a:t> 上頭禮，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    之後嫁人－－ 「待字閨中」</a:t>
            </a: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一字多音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中：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抱飛坐巨甕中　（忠）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皆中的　　　　（眾）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飛由是益自練習，盡得同術。</a:t>
            </a:r>
            <a:endParaRPr lang="en-US" altLang="zh-TW" dirty="0" smtClean="0"/>
          </a:p>
          <a:p>
            <a:endParaRPr lang="en-US" altLang="zh-TW" dirty="0"/>
          </a:p>
          <a:p>
            <a:pPr lvl="1"/>
            <a:r>
              <a:rPr lang="zh-TW" altLang="en-US" dirty="0" smtClean="0"/>
              <a:t>由是：從此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益：更加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盡：學盡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29713" y="5877272"/>
            <a:ext cx="3818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b="1" dirty="0" smtClean="0"/>
              <a:t>作者想藉此刻劃岳飛怎樣的形象？</a:t>
            </a:r>
            <a:endParaRPr lang="en-US" altLang="zh-TW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思考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你認為令岳飛成功的因素是什麼？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第二段段落大要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飛</a:t>
            </a:r>
            <a:r>
              <a:rPr lang="zh-TW" altLang="en-US" sz="2400" dirty="0">
                <a:solidFill>
                  <a:schemeClr val="tx2"/>
                </a:solidFill>
              </a:rPr>
              <a:t>少負氣節</a:t>
            </a:r>
            <a:r>
              <a:rPr lang="zh-TW" altLang="en-US" sz="2400" dirty="0"/>
              <a:t>，沈厚寡言。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天資敏悟，強記書傳，尤好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《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左氏春秋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》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及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《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孫吳兵法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》</a:t>
            </a:r>
            <a:r>
              <a:rPr lang="zh-TW" altLang="en-US" sz="2400" dirty="0"/>
              <a:t>。家貧，拾薪為燭，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</a:rPr>
              <a:t>誦習達旦不寐</a:t>
            </a:r>
            <a:r>
              <a:rPr lang="zh-TW" altLang="en-US" sz="2400" dirty="0"/>
              <a:t>。</a:t>
            </a:r>
            <a:r>
              <a:rPr lang="zh-TW" altLang="en-US" sz="2400" dirty="0">
                <a:solidFill>
                  <a:schemeClr val="accent2"/>
                </a:solidFill>
              </a:rPr>
              <a:t>生有神力，未冠，能挽弓三百斤</a:t>
            </a:r>
            <a:r>
              <a:rPr lang="zh-TW" altLang="en-US" sz="2400" dirty="0"/>
              <a:t>。學射於周同。同射三矢，皆中的，以示飛；飛引弓一發，破其筈；再發，又中。同大驚，以所愛良弓贈之。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</a:rPr>
              <a:t>飛由是益自練習，盡得同術。</a:t>
            </a:r>
            <a:r>
              <a:rPr lang="zh-TW" altLang="en-US" dirty="0"/>
              <a:t>　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記述岳飛</a:t>
            </a:r>
            <a:r>
              <a:rPr lang="zh-TW" altLang="en-US" dirty="0" smtClean="0">
                <a:solidFill>
                  <a:schemeClr val="tx2"/>
                </a:solidFill>
              </a:rPr>
              <a:t>少年時已具備氣節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chemeClr val="accent2"/>
                </a:solidFill>
              </a:rPr>
              <a:t>天資非凡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勤奮好學</a:t>
            </a:r>
            <a:r>
              <a:rPr lang="zh-TW" altLang="en-US" dirty="0" smtClean="0"/>
              <a:t>的性格特點。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分組活動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補充第三段中所省略的主語及謂語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未幾，同死，飛悲慟不已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pPr lvl="1"/>
            <a:r>
              <a:rPr lang="zh-TW" altLang="en-US" dirty="0" smtClean="0"/>
              <a:t>慟：極度悲傷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已：停止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每值朔望，必具酒肉，詣同墓，奠而泣；又引同所贈弓，發三矢，乃酹。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	</a:t>
            </a:r>
            <a:r>
              <a:rPr lang="zh-TW" altLang="en-US" dirty="0" smtClean="0"/>
              <a:t>每值朔望，</a:t>
            </a:r>
            <a:r>
              <a:rPr lang="zh-TW" altLang="en-US" dirty="0" smtClean="0">
                <a:solidFill>
                  <a:srgbClr val="FF0000"/>
                </a:solidFill>
              </a:rPr>
              <a:t>（飛）</a:t>
            </a:r>
            <a:r>
              <a:rPr lang="zh-TW" altLang="en-US" dirty="0" smtClean="0"/>
              <a:t>必具酒肉，詣同墓，奠而泣；又引同所贈弓，發三矢，乃酹。</a:t>
            </a:r>
            <a:endParaRPr lang="en-US" altLang="zh-TW" dirty="0" smtClean="0"/>
          </a:p>
          <a:p>
            <a:endParaRPr lang="en-US" altLang="zh-TW" dirty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值：逢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具：帶備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詣：前往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奠：拜祭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乃：於是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酹：把酒灑在地上，進行祭奠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思考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你認為岳飛是怎樣的人？從何得知？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父知而義之，撫其背曰：「使汝異日得為時用，其殉國死義乎？」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義（名詞作動詞）：稱讚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合宜</a:t>
            </a:r>
            <a:endParaRPr lang="en-US" altLang="zh-TW" dirty="0" smtClean="0"/>
          </a:p>
          <a:p>
            <a:r>
              <a:rPr lang="zh-TW" altLang="en-US" dirty="0" smtClean="0"/>
              <a:t>使（一詞多義）</a:t>
            </a:r>
            <a:r>
              <a:rPr lang="zh-TW" altLang="en-US" dirty="0"/>
              <a:t>：</a:t>
            </a:r>
            <a:r>
              <a:rPr lang="zh-TW" altLang="en-US" dirty="0" smtClean="0"/>
              <a:t>假使</a:t>
            </a:r>
            <a:endParaRPr lang="en-US" altLang="zh-TW" dirty="0" smtClean="0"/>
          </a:p>
          <a:p>
            <a:r>
              <a:rPr lang="zh-TW" altLang="en-US" dirty="0" smtClean="0"/>
              <a:t>異日：他日</a:t>
            </a:r>
            <a:endParaRPr lang="en-US" altLang="zh-TW" dirty="0" smtClean="0"/>
          </a:p>
          <a:p>
            <a:r>
              <a:rPr lang="zh-TW" altLang="en-US" dirty="0" smtClean="0"/>
              <a:t>時（一詞多義）：時勢</a:t>
            </a:r>
            <a:endParaRPr lang="en-US" altLang="zh-TW" dirty="0" smtClean="0"/>
          </a:p>
          <a:p>
            <a:r>
              <a:rPr lang="zh-TW" altLang="en-US" dirty="0" smtClean="0"/>
              <a:t>用：任用</a:t>
            </a:r>
            <a:endParaRPr lang="en-US" altLang="zh-TW" dirty="0" smtClean="0"/>
          </a:p>
          <a:p>
            <a:r>
              <a:rPr lang="zh-TW" altLang="en-US" dirty="0" smtClean="0"/>
              <a:t>其：副詞，表示假設推測語氣</a:t>
            </a:r>
            <a:endParaRPr lang="en-US" altLang="zh-TW" dirty="0" smtClean="0"/>
          </a:p>
          <a:p>
            <a:r>
              <a:rPr lang="zh-TW" altLang="en-US" dirty="0" smtClean="0"/>
              <a:t>殉國：為國捐軀</a:t>
            </a:r>
            <a:endParaRPr lang="en-US" altLang="zh-TW" dirty="0" smtClean="0"/>
          </a:p>
          <a:p>
            <a:r>
              <a:rPr lang="zh-TW" altLang="en-US" dirty="0" smtClean="0"/>
              <a:t>死義：為正義而死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文言句式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其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乎？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會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嗎</a:t>
            </a:r>
            <a:r>
              <a:rPr lang="zh-TW" altLang="en-US" dirty="0"/>
              <a:t>？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其殉國死義乎？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會為國家捐軀、為正義而犧牲嗎？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岳飛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鵬舉，相州湯陰人也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  <a:p>
            <a:r>
              <a:rPr lang="zh-TW" altLang="en-US" dirty="0" smtClean="0"/>
              <a:t>字：古人成年後另取的別名，其意思往往與「名」有關。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字與名</a:t>
            </a:r>
            <a:r>
              <a:rPr lang="zh-TW" altLang="en-US" dirty="0" smtClean="0"/>
              <a:t>意思相同：</a:t>
            </a:r>
            <a:r>
              <a:rPr lang="en-US" altLang="zh-TW" dirty="0" err="1" smtClean="0">
                <a:hlinkClick r:id="rId2" tooltip="杜甫"/>
              </a:rPr>
              <a:t>杜甫</a:t>
            </a:r>
            <a:r>
              <a:rPr lang="zh-TW" altLang="zh-TW" dirty="0" smtClean="0"/>
              <a:t>字子美</a:t>
            </a:r>
            <a:endParaRPr lang="en-US" altLang="zh-TW" dirty="0" smtClean="0"/>
          </a:p>
          <a:p>
            <a:r>
              <a:rPr lang="zh-TW" altLang="zh-TW" dirty="0" smtClean="0"/>
              <a:t>字與名</a:t>
            </a:r>
            <a:r>
              <a:rPr lang="zh-TW" altLang="en-US" dirty="0" smtClean="0"/>
              <a:t>意思相反：</a:t>
            </a:r>
            <a:r>
              <a:rPr lang="en-US" altLang="zh-TW" dirty="0" err="1" smtClean="0">
                <a:hlinkClick r:id="rId3" tooltip="韓愈"/>
              </a:rPr>
              <a:t>韓愈</a:t>
            </a:r>
            <a:r>
              <a:rPr lang="zh-TW" altLang="zh-TW" dirty="0" smtClean="0"/>
              <a:t>字退之</a:t>
            </a:r>
            <a:endParaRPr lang="en-US" altLang="zh-TW" dirty="0" smtClean="0"/>
          </a:p>
          <a:p>
            <a:r>
              <a:rPr lang="zh-TW" altLang="zh-TW" dirty="0" smtClean="0"/>
              <a:t>字與名</a:t>
            </a:r>
            <a:r>
              <a:rPr lang="zh-TW" altLang="en-US" dirty="0" smtClean="0"/>
              <a:t>意思相似：</a:t>
            </a:r>
            <a:r>
              <a:rPr lang="en-US" altLang="zh-TW" dirty="0" err="1" smtClean="0">
                <a:hlinkClick r:id="rId4" tooltip="杜牧"/>
              </a:rPr>
              <a:t>杜牧</a:t>
            </a:r>
            <a:r>
              <a:rPr lang="zh-TW" altLang="zh-TW" dirty="0" smtClean="0"/>
              <a:t>字牧之</a:t>
            </a:r>
            <a:endParaRPr lang="en-US" altLang="zh-TW" dirty="0" smtClean="0"/>
          </a:p>
          <a:p>
            <a:r>
              <a:rPr lang="zh-TW" altLang="en-US" dirty="0" smtClean="0"/>
              <a:t>表示志趣：</a:t>
            </a:r>
            <a:r>
              <a:rPr lang="en-US" altLang="zh-TW" dirty="0" err="1" smtClean="0">
                <a:hlinkClick r:id="rId5" tooltip="王維"/>
              </a:rPr>
              <a:t>王維</a:t>
            </a:r>
            <a:r>
              <a:rPr lang="zh-TW" altLang="zh-TW" dirty="0" smtClean="0"/>
              <a:t>字摩詰，為欣賞</a:t>
            </a:r>
            <a:r>
              <a:rPr lang="zh-TW" altLang="en-US" dirty="0" smtClean="0"/>
              <a:t>佛教人</a:t>
            </a:r>
            <a:r>
              <a:rPr lang="zh-TW" altLang="zh-TW" dirty="0" smtClean="0"/>
              <a:t>物</a:t>
            </a:r>
            <a:r>
              <a:rPr lang="en-US" altLang="zh-TW" dirty="0" err="1" smtClean="0">
                <a:hlinkClick r:id="rId6" tooltip="維摩詰"/>
              </a:rPr>
              <a:t>維摩詰</a:t>
            </a:r>
            <a:r>
              <a:rPr lang="zh-TW" altLang="zh-TW" dirty="0" smtClean="0"/>
              <a:t>而名</a:t>
            </a:r>
            <a:endParaRPr lang="en-US" altLang="zh-TW" dirty="0" smtClean="0"/>
          </a:p>
          <a:p>
            <a:r>
              <a:rPr lang="zh-TW" altLang="zh-TW" dirty="0" smtClean="0"/>
              <a:t>表示排行</a:t>
            </a:r>
            <a:r>
              <a:rPr lang="zh-TW" altLang="en-US" dirty="0" smtClean="0"/>
              <a:t>：</a:t>
            </a:r>
            <a:r>
              <a:rPr lang="zh-TW" altLang="zh-TW" dirty="0" smtClean="0"/>
              <a:t>將「伯</a:t>
            </a:r>
            <a:r>
              <a:rPr lang="en-US" altLang="zh-TW" dirty="0" smtClean="0"/>
              <a:t>(</a:t>
            </a:r>
            <a:r>
              <a:rPr lang="zh-TW" altLang="zh-TW" dirty="0" smtClean="0"/>
              <a:t>孟</a:t>
            </a:r>
            <a:r>
              <a:rPr lang="en-US" altLang="zh-TW" dirty="0" smtClean="0"/>
              <a:t>) </a:t>
            </a:r>
            <a:r>
              <a:rPr lang="zh-TW" altLang="zh-TW" dirty="0" smtClean="0"/>
              <a:t>」、「仲」、「叔」、「季」加於字，</a:t>
            </a:r>
            <a:r>
              <a:rPr lang="zh-TW" altLang="zh-TW" dirty="0" smtClean="0"/>
              <a:t>如</a:t>
            </a:r>
            <a:r>
              <a:rPr lang="zh-TW" altLang="en-US" dirty="0" smtClean="0"/>
              <a:t>孔子，字仲尼</a:t>
            </a:r>
            <a:endParaRPr lang="en-US" altLang="zh-TW" dirty="0" smtClean="0"/>
          </a:p>
          <a:p>
            <a:endParaRPr lang="en-US" altLang="zh-TW" dirty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應曰：「惟大人許兒以身報國家，何事不可為？」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（飛）應曰：「惟大人許兒以身報國家，何事不可為？」</a:t>
            </a:r>
            <a:endParaRPr lang="en-US" altLang="zh-TW" dirty="0" smtClean="0"/>
          </a:p>
          <a:p>
            <a:endParaRPr lang="en-US" altLang="zh-TW" dirty="0"/>
          </a:p>
          <a:p>
            <a:pPr lvl="1">
              <a:buNone/>
            </a:pPr>
            <a:r>
              <a:rPr lang="zh-TW" altLang="en-US" dirty="0" smtClean="0"/>
              <a:t>應：回應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惟：只要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大人：對父親之敬稱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為：做</a:t>
            </a:r>
            <a:endParaRPr lang="en-US" altLang="zh-TW" dirty="0" smtClean="0"/>
          </a:p>
          <a:p>
            <a:pPr lvl="1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355976" y="616530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b="1" dirty="0" smtClean="0"/>
              <a:t>作者想藉此刻劃岳飛怎樣的形象？</a:t>
            </a:r>
            <a:endParaRPr lang="en-US" altLang="zh-TW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思考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為何岳飛的回答是「惟大人許兒以身報國家，何事不可為？」？若果刪去「惟大人許兒以身報國家」，對刻劃岳飛的形象有何影響？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第三段段落大要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>
                <a:solidFill>
                  <a:srgbClr val="FF0000"/>
                </a:solidFill>
              </a:rPr>
              <a:t>未幾，同死，飛悲慟不已。每值朔望，必具酒肉，詣同墓，奠而泣；又引同所贈弓，發三矢，乃酹。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父知而義之，撫其背曰：「使汝異日得為時用，其殉國死義乎？」應曰：「惟大人許兒以身報國家，何事不可為？」 </a:t>
            </a:r>
            <a:r>
              <a:rPr lang="zh-TW" altLang="en-US" dirty="0"/>
              <a:t>　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記述岳飛</a:t>
            </a:r>
            <a:r>
              <a:rPr lang="zh-TW" altLang="en-US" dirty="0" smtClean="0">
                <a:solidFill>
                  <a:srgbClr val="FF0000"/>
                </a:solidFill>
              </a:rPr>
              <a:t>不忘師恩的美德，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chemeClr val="tx2"/>
                </a:solidFill>
              </a:rPr>
              <a:t>表達以身報國的志向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本文通過記述岳飛少年時力學、敬師、述志</a:t>
            </a:r>
            <a:r>
              <a:rPr lang="zh-TW" altLang="en-US" smtClean="0"/>
              <a:t>的事跡，表現他刻苦力學、尊師重道及愛國的志向。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猜一猜：古人的「名」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曾鞏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字</a:t>
            </a:r>
            <a:r>
              <a:rPr lang="zh-TW" altLang="en-US" dirty="0" smtClean="0">
                <a:solidFill>
                  <a:srgbClr val="FF0000"/>
                </a:solidFill>
              </a:rPr>
              <a:t>子固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杜甫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字</a:t>
            </a:r>
            <a:r>
              <a:rPr lang="zh-TW" altLang="en-US" dirty="0" smtClean="0">
                <a:solidFill>
                  <a:srgbClr val="FF0000"/>
                </a:solidFill>
              </a:rPr>
              <a:t>子美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張飛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字</a:t>
            </a:r>
            <a:r>
              <a:rPr lang="zh-TW" altLang="en-US" dirty="0" smtClean="0">
                <a:solidFill>
                  <a:srgbClr val="FF0000"/>
                </a:solidFill>
              </a:rPr>
              <a:t>翼德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曹操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字</a:t>
            </a:r>
            <a:r>
              <a:rPr lang="zh-TW" altLang="en-US" dirty="0" smtClean="0">
                <a:solidFill>
                  <a:srgbClr val="FF0000"/>
                </a:solidFill>
              </a:rPr>
              <a:t>孟德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試</a:t>
            </a:r>
            <a:r>
              <a:rPr lang="zh-TW" altLang="en-US" dirty="0" smtClean="0"/>
              <a:t>推想岳飛的別名有何含義？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岳飛</a:t>
            </a:r>
            <a:r>
              <a:rPr lang="zh-TW" altLang="en-US" dirty="0"/>
              <a:t>，字鵬舉，相州湯陰人</a:t>
            </a:r>
            <a:r>
              <a:rPr lang="zh-TW" altLang="en-US" u="sng" dirty="0">
                <a:solidFill>
                  <a:srgbClr val="FF0000"/>
                </a:solidFill>
              </a:rPr>
              <a:t>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　重溫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　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曾子殺豬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： 「今子欺之，是教子欺</a:t>
            </a:r>
            <a:r>
              <a:rPr lang="zh-TW" altLang="en-US" dirty="0" smtClean="0">
                <a:solidFill>
                  <a:srgbClr val="FF0000"/>
                </a:solidFill>
              </a:rPr>
              <a:t>也</a:t>
            </a:r>
            <a:r>
              <a:rPr lang="zh-TW" altLang="en-US" dirty="0" smtClean="0"/>
              <a:t>。」</a:t>
            </a: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zh-TW" altLang="en-US" dirty="0" smtClean="0"/>
              <a:t>　文言虛詞－－「也」，表示解釋或陳述語氣，可以不譯</a:t>
            </a:r>
            <a:endParaRPr lang="en-US" altLang="zh-TW" dirty="0" smtClean="0"/>
          </a:p>
          <a:p>
            <a:endParaRPr lang="en-US" altLang="zh-TW" dirty="0"/>
          </a:p>
          <a:p>
            <a:pPr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生時，有大禽若鵠，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飛鳴室上，因以為名。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試概括句子意思</a:t>
            </a:r>
            <a:endParaRPr lang="en-US" altLang="zh-TW" dirty="0" smtClean="0"/>
          </a:p>
          <a:p>
            <a:r>
              <a:rPr lang="zh-TW" altLang="en-US" dirty="0" smtClean="0"/>
              <a:t>哪一位同學處理</a:t>
            </a:r>
            <a:r>
              <a:rPr lang="zh-TW" altLang="en-US" smtClean="0"/>
              <a:t>「因以為</a:t>
            </a:r>
            <a:r>
              <a:rPr lang="zh-TW" altLang="en-US" dirty="0" smtClean="0"/>
              <a:t>名」的語譯較為妥當？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" name="圖片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9" y="3771191"/>
            <a:ext cx="3393415" cy="66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35283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7693" y="4941168"/>
            <a:ext cx="3512459" cy="8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生時，有大禽若鵠，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飛鳴室上，因以為名。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/>
          </a:p>
          <a:p>
            <a:r>
              <a:rPr lang="zh-TW" altLang="en-US" dirty="0" smtClean="0"/>
              <a:t>有哪些字詞被省略？你可以補上嗎？</a:t>
            </a:r>
            <a:endParaRPr lang="en-US" altLang="zh-TW" dirty="0" smtClean="0"/>
          </a:p>
          <a:p>
            <a:endParaRPr lang="en-US" altLang="zh-TW" dirty="0"/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（岳飛）</a:t>
            </a:r>
            <a:r>
              <a:rPr lang="zh-TW" altLang="en-US" dirty="0" smtClean="0"/>
              <a:t>生時，有大禽若鵠，飛鳴</a:t>
            </a:r>
            <a:r>
              <a:rPr lang="zh-TW" altLang="en-US" dirty="0" smtClean="0">
                <a:solidFill>
                  <a:srgbClr val="FF0000"/>
                </a:solidFill>
              </a:rPr>
              <a:t>（於）</a:t>
            </a:r>
            <a:r>
              <a:rPr lang="zh-TW" altLang="en-US" dirty="0" smtClean="0"/>
              <a:t>室上，因以</a:t>
            </a:r>
            <a:r>
              <a:rPr lang="zh-TW" altLang="en-US" dirty="0" smtClean="0">
                <a:solidFill>
                  <a:srgbClr val="FF0000"/>
                </a:solidFill>
              </a:rPr>
              <a:t>（飛）</a:t>
            </a:r>
            <a:r>
              <a:rPr lang="zh-TW" altLang="en-US" dirty="0" smtClean="0"/>
              <a:t>為名。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主語省略：</a:t>
            </a:r>
            <a:r>
              <a:rPr lang="zh-TW" altLang="en-US" dirty="0" smtClean="0">
                <a:solidFill>
                  <a:srgbClr val="FF0000"/>
                </a:solidFill>
              </a:rPr>
              <a:t>（岳飛）</a:t>
            </a:r>
            <a:r>
              <a:rPr lang="zh-TW" altLang="en-US" dirty="0" smtClean="0"/>
              <a:t>生時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賓語省略：因以</a:t>
            </a:r>
            <a:r>
              <a:rPr lang="zh-TW" altLang="en-US" dirty="0" smtClean="0">
                <a:solidFill>
                  <a:srgbClr val="FF0000"/>
                </a:solidFill>
              </a:rPr>
              <a:t>（飛）</a:t>
            </a:r>
            <a:r>
              <a:rPr lang="zh-TW" altLang="en-US" dirty="0" smtClean="0"/>
              <a:t>為名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介詞省略：飛鳴</a:t>
            </a:r>
            <a:r>
              <a:rPr lang="zh-TW" altLang="en-US" dirty="0" smtClean="0">
                <a:solidFill>
                  <a:srgbClr val="FF0000"/>
                </a:solidFill>
              </a:rPr>
              <a:t>（於）</a:t>
            </a:r>
            <a:r>
              <a:rPr lang="zh-TW" altLang="en-US" dirty="0" smtClean="0"/>
              <a:t>室上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「燕雀安知</a:t>
            </a:r>
            <a:r>
              <a:rPr lang="zh-TW" altLang="en-US" dirty="0" smtClean="0">
                <a:solidFill>
                  <a:srgbClr val="FF0000"/>
                </a:solidFill>
              </a:rPr>
              <a:t>鴻鵠</a:t>
            </a:r>
            <a:r>
              <a:rPr lang="zh-TW" altLang="en-US" dirty="0" smtClean="0"/>
              <a:t>之志」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背後有何所指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2331</Words>
  <Application>Microsoft Office PowerPoint</Application>
  <PresentationFormat>如螢幕大小 (4:3)</PresentationFormat>
  <Paragraphs>320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0" baseType="lpstr">
      <vt:lpstr>文鼎中特明</vt:lpstr>
      <vt:lpstr>新細明體</vt:lpstr>
      <vt:lpstr>標楷體</vt:lpstr>
      <vt:lpstr>Arial</vt:lpstr>
      <vt:lpstr>Calibri</vt:lpstr>
      <vt:lpstr>Wingdings</vt:lpstr>
      <vt:lpstr>Office 佈景主題</vt:lpstr>
      <vt:lpstr>岳飛之少年時代</vt:lpstr>
      <vt:lpstr>預習分享</vt:lpstr>
      <vt:lpstr>第一段</vt:lpstr>
      <vt:lpstr>第一段</vt:lpstr>
      <vt:lpstr>猜一猜：古人的「名」</vt:lpstr>
      <vt:lpstr>PowerPoint 簡報</vt:lpstr>
      <vt:lpstr>生時，有大禽若鵠， 飛鳴室上，因以為名。</vt:lpstr>
      <vt:lpstr>生時，有大禽若鵠， 飛鳴室上，因以為名。 </vt:lpstr>
      <vt:lpstr>「燕雀安知鴻鵠之志」</vt:lpstr>
      <vt:lpstr>知識回顧</vt:lpstr>
      <vt:lpstr>介詞省略：飛鳴（於）室上</vt:lpstr>
      <vt:lpstr>PowerPoint 簡報</vt:lpstr>
      <vt:lpstr>未彌月，河決內黃，水暴至……</vt:lpstr>
      <vt:lpstr>小挑戰</vt:lpstr>
      <vt:lpstr>PowerPoint 簡報</vt:lpstr>
      <vt:lpstr>字詞解釋</vt:lpstr>
      <vt:lpstr>作者為何會選這些素材記述？</vt:lpstr>
      <vt:lpstr>第一段段落大要</vt:lpstr>
      <vt:lpstr>第一堂學習重點：</vt:lpstr>
      <vt:lpstr>分組活動</vt:lpstr>
      <vt:lpstr>第二段</vt:lpstr>
      <vt:lpstr>PowerPoint 簡報</vt:lpstr>
      <vt:lpstr>一字多音</vt:lpstr>
      <vt:lpstr>PowerPoint 簡報</vt:lpstr>
      <vt:lpstr>PowerPoint 簡報</vt:lpstr>
      <vt:lpstr>一字多音</vt:lpstr>
      <vt:lpstr>PowerPoint 簡報</vt:lpstr>
      <vt:lpstr>PowerPoint 簡報</vt:lpstr>
      <vt:lpstr>「以」的不同用法</vt:lpstr>
      <vt:lpstr>一字多音</vt:lpstr>
      <vt:lpstr>PowerPoint 簡報</vt:lpstr>
      <vt:lpstr>思考</vt:lpstr>
      <vt:lpstr>第二段段落大要</vt:lpstr>
      <vt:lpstr>分組活動</vt:lpstr>
      <vt:lpstr>第三段</vt:lpstr>
      <vt:lpstr>PowerPoint 簡報</vt:lpstr>
      <vt:lpstr>思考</vt:lpstr>
      <vt:lpstr>PowerPoint 簡報</vt:lpstr>
      <vt:lpstr>文言句式</vt:lpstr>
      <vt:lpstr>PowerPoint 簡報</vt:lpstr>
      <vt:lpstr>思考</vt:lpstr>
      <vt:lpstr>第三段段落大要</vt:lpstr>
      <vt:lpstr>主旨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岳飛少年時代</dc:title>
  <dc:creator>wylee</dc:creator>
  <cp:lastModifiedBy>CHEUK, Yat-hing</cp:lastModifiedBy>
  <cp:revision>17</cp:revision>
  <dcterms:created xsi:type="dcterms:W3CDTF">2019-02-11T04:25:10Z</dcterms:created>
  <dcterms:modified xsi:type="dcterms:W3CDTF">2020-05-04T06:47:57Z</dcterms:modified>
</cp:coreProperties>
</file>