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57" r:id="rId3"/>
    <p:sldId id="262" r:id="rId4"/>
    <p:sldId id="258" r:id="rId5"/>
    <p:sldId id="270" r:id="rId6"/>
    <p:sldId id="263" r:id="rId7"/>
    <p:sldId id="266" r:id="rId8"/>
    <p:sldId id="259" r:id="rId9"/>
    <p:sldId id="260" r:id="rId10"/>
    <p:sldId id="265" r:id="rId11"/>
    <p:sldId id="272" r:id="rId12"/>
    <p:sldId id="264" r:id="rId13"/>
    <p:sldId id="273" r:id="rId14"/>
    <p:sldId id="267" r:id="rId15"/>
    <p:sldId id="268" r:id="rId16"/>
    <p:sldId id="269" r:id="rId17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2EBCC-8262-4AF8-AE7F-918E487F0309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310A3-28F3-4056-BC8D-DD5E23A41A0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中 3"/>
          <p:cNvGrpSpPr/>
          <p:nvPr/>
        </p:nvGrpSpPr>
        <p:grpSpPr>
          <a:xfrm rot="248467">
            <a:off x="167672" y="2575408"/>
            <a:ext cx="3516640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40" name="群組中 39"/>
          <p:cNvGrpSpPr/>
          <p:nvPr/>
        </p:nvGrpSpPr>
        <p:grpSpPr>
          <a:xfrm rot="18988672">
            <a:off x="51417" y="189622"/>
            <a:ext cx="387923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2463242" y="4664179"/>
            <a:ext cx="6677183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50" name="群組中 49"/>
          <p:cNvGrpSpPr/>
          <p:nvPr/>
        </p:nvGrpSpPr>
        <p:grpSpPr>
          <a:xfrm>
            <a:off x="8575623" y="6542"/>
            <a:ext cx="509347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17524" y="3007512"/>
            <a:ext cx="9141714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17524" y="3324747"/>
            <a:ext cx="9141714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61" name="群組中 5"/>
          <p:cNvGrpSpPr>
            <a:grpSpLocks noChangeAspect="1"/>
          </p:cNvGrpSpPr>
          <p:nvPr/>
        </p:nvGrpSpPr>
        <p:grpSpPr bwMode="auto">
          <a:xfrm>
            <a:off x="-1139" y="854146"/>
            <a:ext cx="1411106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81" name="群組中 33"/>
          <p:cNvGrpSpPr>
            <a:grpSpLocks noChangeAspect="1"/>
          </p:cNvGrpSpPr>
          <p:nvPr/>
        </p:nvGrpSpPr>
        <p:grpSpPr bwMode="auto">
          <a:xfrm>
            <a:off x="1286241" y="4544219"/>
            <a:ext cx="1404951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87" name="群組中 43"/>
          <p:cNvGrpSpPr>
            <a:grpSpLocks noChangeAspect="1"/>
          </p:cNvGrpSpPr>
          <p:nvPr/>
        </p:nvGrpSpPr>
        <p:grpSpPr bwMode="auto">
          <a:xfrm>
            <a:off x="876300" y="5011047"/>
            <a:ext cx="1122760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94" name="群組中 93"/>
          <p:cNvGrpSpPr/>
          <p:nvPr/>
        </p:nvGrpSpPr>
        <p:grpSpPr>
          <a:xfrm>
            <a:off x="-16478" y="4350236"/>
            <a:ext cx="1272587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99" name="群組中 43"/>
          <p:cNvGrpSpPr>
            <a:grpSpLocks noChangeAspect="1"/>
          </p:cNvGrpSpPr>
          <p:nvPr/>
        </p:nvGrpSpPr>
        <p:grpSpPr bwMode="auto">
          <a:xfrm>
            <a:off x="2183502" y="4572471"/>
            <a:ext cx="1387874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106" name="群組中 105"/>
          <p:cNvGrpSpPr/>
          <p:nvPr/>
        </p:nvGrpSpPr>
        <p:grpSpPr>
          <a:xfrm rot="1576354">
            <a:off x="8344344" y="2895976"/>
            <a:ext cx="772642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115" name="手繪多邊形 8"/>
          <p:cNvSpPr>
            <a:spLocks/>
          </p:cNvSpPr>
          <p:nvPr/>
        </p:nvSpPr>
        <p:spPr bwMode="auto">
          <a:xfrm>
            <a:off x="3031996" y="5351894"/>
            <a:ext cx="261938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1175" y="3533670"/>
            <a:ext cx="9104588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117" name="群組中 116"/>
          <p:cNvGrpSpPr/>
          <p:nvPr/>
        </p:nvGrpSpPr>
        <p:grpSpPr>
          <a:xfrm rot="198573">
            <a:off x="899456" y="2684219"/>
            <a:ext cx="1616019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146" name="群組中 5"/>
          <p:cNvGrpSpPr>
            <a:grpSpLocks noChangeAspect="1"/>
          </p:cNvGrpSpPr>
          <p:nvPr/>
        </p:nvGrpSpPr>
        <p:grpSpPr bwMode="auto">
          <a:xfrm>
            <a:off x="6875516" y="4138361"/>
            <a:ext cx="2267293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171" name="群組中 64"/>
          <p:cNvGrpSpPr>
            <a:grpSpLocks noChangeAspect="1"/>
          </p:cNvGrpSpPr>
          <p:nvPr/>
        </p:nvGrpSpPr>
        <p:grpSpPr bwMode="auto">
          <a:xfrm rot="12827499" flipH="1">
            <a:off x="8520313" y="2338535"/>
            <a:ext cx="362814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6" y="165020"/>
            <a:ext cx="7020314" cy="2263258"/>
          </a:xfrm>
        </p:spPr>
        <p:txBody>
          <a:bodyPr anchor="b">
            <a:normAutofit/>
          </a:bodyPr>
          <a:lstStyle>
            <a:lvl1pPr algn="ctr" latinLnBrk="0">
              <a:defRPr lang="zh-TW" sz="6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7497" y="2476917"/>
            <a:ext cx="5187252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592667"/>
            <a:ext cx="1971675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592667"/>
            <a:ext cx="5800725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485900"/>
            <a:ext cx="6858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1810" y="4454034"/>
            <a:ext cx="6858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46429" y="1485900"/>
            <a:ext cx="336042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36042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6429" y="1376018"/>
            <a:ext cx="336042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146429" y="2144114"/>
            <a:ext cx="336042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32877" y="1376018"/>
            <a:ext cx="336042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32877" y="2144114"/>
            <a:ext cx="336042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手繪多邊形 92"/>
          <p:cNvSpPr>
            <a:spLocks/>
          </p:cNvSpPr>
          <p:nvPr/>
        </p:nvSpPr>
        <p:spPr bwMode="auto">
          <a:xfrm>
            <a:off x="6482633" y="3888585"/>
            <a:ext cx="159761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手繪多邊形 50"/>
          <p:cNvSpPr>
            <a:spLocks/>
          </p:cNvSpPr>
          <p:nvPr/>
        </p:nvSpPr>
        <p:spPr bwMode="auto">
          <a:xfrm>
            <a:off x="5085159" y="4191000"/>
            <a:ext cx="405747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手繪多邊形 51"/>
          <p:cNvSpPr>
            <a:spLocks/>
          </p:cNvSpPr>
          <p:nvPr/>
        </p:nvSpPr>
        <p:spPr bwMode="auto">
          <a:xfrm>
            <a:off x="-94" y="4572001"/>
            <a:ext cx="8561457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6" name="群組中 69"/>
          <p:cNvGrpSpPr>
            <a:grpSpLocks noChangeAspect="1"/>
          </p:cNvGrpSpPr>
          <p:nvPr/>
        </p:nvGrpSpPr>
        <p:grpSpPr bwMode="auto">
          <a:xfrm flipH="1">
            <a:off x="7299178" y="958654"/>
            <a:ext cx="1050614" cy="4001744"/>
            <a:chOff x="3220" y="236"/>
            <a:chExt cx="1347" cy="3848"/>
          </a:xfrm>
        </p:grpSpPr>
        <p:sp>
          <p:nvSpPr>
            <p:cNvPr id="7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8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9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8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9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0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1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2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4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5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90" name="群組中 69"/>
          <p:cNvGrpSpPr>
            <a:grpSpLocks noChangeAspect="1"/>
          </p:cNvGrpSpPr>
          <p:nvPr/>
        </p:nvGrpSpPr>
        <p:grpSpPr bwMode="auto">
          <a:xfrm>
            <a:off x="8171259" y="1248597"/>
            <a:ext cx="941097" cy="3346122"/>
            <a:chOff x="3124" y="236"/>
            <a:chExt cx="1443" cy="3848"/>
          </a:xfrm>
        </p:grpSpPr>
        <p:sp>
          <p:nvSpPr>
            <p:cNvPr id="91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2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3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4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5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6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7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8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9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0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1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2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3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4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5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6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7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8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9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0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1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2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3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4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5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6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7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8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9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0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1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2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3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4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5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6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7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8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9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0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1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2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3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4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5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6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7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8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9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0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1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2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3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4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5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6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7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8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9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0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1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2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3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4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5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6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7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8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9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0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1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2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3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4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5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6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7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8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9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0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1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2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3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174" name="群組中 69"/>
          <p:cNvGrpSpPr>
            <a:grpSpLocks noChangeAspect="1"/>
          </p:cNvGrpSpPr>
          <p:nvPr/>
        </p:nvGrpSpPr>
        <p:grpSpPr bwMode="auto">
          <a:xfrm>
            <a:off x="6815590" y="2736977"/>
            <a:ext cx="679655" cy="2416549"/>
            <a:chOff x="3124" y="236"/>
            <a:chExt cx="1443" cy="3848"/>
          </a:xfrm>
        </p:grpSpPr>
        <p:sp>
          <p:nvSpPr>
            <p:cNvPr id="175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6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7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8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9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0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1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2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3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4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5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6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7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8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9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0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1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2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3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4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5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6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7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257" name="群組中 50"/>
          <p:cNvGrpSpPr>
            <a:grpSpLocks noChangeAspect="1"/>
          </p:cNvGrpSpPr>
          <p:nvPr/>
        </p:nvGrpSpPr>
        <p:grpSpPr bwMode="auto">
          <a:xfrm>
            <a:off x="7885509" y="2438401"/>
            <a:ext cx="1113762" cy="2195929"/>
            <a:chOff x="3369" y="1563"/>
            <a:chExt cx="940" cy="1390"/>
          </a:xfrm>
        </p:grpSpPr>
        <p:sp>
          <p:nvSpPr>
            <p:cNvPr id="258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9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0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1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2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3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4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5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6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7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8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9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0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1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2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3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4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5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6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7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8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9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0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1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2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3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4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5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286" name="群組中 5"/>
          <p:cNvGrpSpPr>
            <a:grpSpLocks noChangeAspect="1"/>
          </p:cNvGrpSpPr>
          <p:nvPr/>
        </p:nvGrpSpPr>
        <p:grpSpPr bwMode="auto">
          <a:xfrm>
            <a:off x="5991045" y="2988646"/>
            <a:ext cx="1829681" cy="3074765"/>
            <a:chOff x="2968" y="1107"/>
            <a:chExt cx="1736" cy="2188"/>
          </a:xfrm>
        </p:grpSpPr>
        <p:sp>
          <p:nvSpPr>
            <p:cNvPr id="287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8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9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0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1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2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3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4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5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6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7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8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9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0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1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2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3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4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5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6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07" name="手繪多邊形 52"/>
          <p:cNvSpPr>
            <a:spLocks/>
          </p:cNvSpPr>
          <p:nvPr/>
        </p:nvSpPr>
        <p:spPr bwMode="auto">
          <a:xfrm>
            <a:off x="0" y="5181601"/>
            <a:ext cx="8372756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308" name="群組中 29"/>
          <p:cNvGrpSpPr>
            <a:grpSpLocks noChangeAspect="1"/>
          </p:cNvGrpSpPr>
          <p:nvPr/>
        </p:nvGrpSpPr>
        <p:grpSpPr bwMode="auto">
          <a:xfrm flipH="1">
            <a:off x="6893653" y="4800600"/>
            <a:ext cx="2249156" cy="2083312"/>
            <a:chOff x="2481" y="1188"/>
            <a:chExt cx="2735" cy="1900"/>
          </a:xfrm>
        </p:grpSpPr>
        <p:sp>
          <p:nvSpPr>
            <p:cNvPr id="309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0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1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2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3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4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5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6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7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8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9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0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1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2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3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4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5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6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7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8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9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0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1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2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3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4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5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6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7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8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9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0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1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2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3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4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345" name="群組中 347"/>
          <p:cNvGrpSpPr/>
          <p:nvPr/>
        </p:nvGrpSpPr>
        <p:grpSpPr>
          <a:xfrm>
            <a:off x="-1191" y="3799402"/>
            <a:ext cx="3289808" cy="3084511"/>
            <a:chOff x="-1588" y="4419600"/>
            <a:chExt cx="3504440" cy="2464312"/>
          </a:xfrm>
        </p:grpSpPr>
        <p:grpSp>
          <p:nvGrpSpPr>
            <p:cNvPr id="346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2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3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4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5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6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7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8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9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0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1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2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3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4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5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6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7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8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89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0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1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2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3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4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5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6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7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8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99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0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1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2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3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4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5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6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7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8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09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0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1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2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3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4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5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6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7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418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</p:grpSp>
        <p:grpSp>
          <p:nvGrpSpPr>
            <p:cNvPr id="347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3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4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5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6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7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8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9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0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71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</p:grpSp>
        <p:grpSp>
          <p:nvGrpSpPr>
            <p:cNvPr id="348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6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7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8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9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0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1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62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</p:grpSp>
        <p:grpSp>
          <p:nvGrpSpPr>
            <p:cNvPr id="349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0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1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2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3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4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355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</p:grpSp>
      </p:grpSp>
      <p:grpSp>
        <p:nvGrpSpPr>
          <p:cNvPr id="419" name="群組中 52"/>
          <p:cNvGrpSpPr>
            <a:grpSpLocks noChangeAspect="1"/>
          </p:cNvGrpSpPr>
          <p:nvPr/>
        </p:nvGrpSpPr>
        <p:grpSpPr bwMode="auto">
          <a:xfrm rot="19948164">
            <a:off x="276934" y="506292"/>
            <a:ext cx="669674" cy="1021771"/>
            <a:chOff x="4634" y="754"/>
            <a:chExt cx="1164" cy="1332"/>
          </a:xfrm>
        </p:grpSpPr>
        <p:sp>
          <p:nvSpPr>
            <p:cNvPr id="4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428" name="群組中 52"/>
          <p:cNvGrpSpPr>
            <a:grpSpLocks noChangeAspect="1"/>
          </p:cNvGrpSpPr>
          <p:nvPr/>
        </p:nvGrpSpPr>
        <p:grpSpPr bwMode="auto">
          <a:xfrm rot="5825446">
            <a:off x="8675798" y="452755"/>
            <a:ext cx="408172" cy="350313"/>
            <a:chOff x="4634" y="754"/>
            <a:chExt cx="1164" cy="1332"/>
          </a:xfrm>
        </p:grpSpPr>
        <p:sp>
          <p:nvSpPr>
            <p:cNvPr id="429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0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1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2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3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4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5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6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437" name="群組中 66"/>
          <p:cNvGrpSpPr>
            <a:grpSpLocks noChangeAspect="1"/>
          </p:cNvGrpSpPr>
          <p:nvPr/>
        </p:nvGrpSpPr>
        <p:grpSpPr bwMode="auto">
          <a:xfrm>
            <a:off x="17578" y="3048994"/>
            <a:ext cx="291131" cy="364678"/>
            <a:chOff x="3636" y="1964"/>
            <a:chExt cx="413" cy="388"/>
          </a:xfrm>
        </p:grpSpPr>
        <p:sp>
          <p:nvSpPr>
            <p:cNvPr id="4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446" name="Date Placeholder 2"/>
          <p:cNvSpPr>
            <a:spLocks noGrp="1"/>
          </p:cNvSpPr>
          <p:nvPr>
            <p:ph type="dt" sz="half" idx="10"/>
          </p:nvPr>
        </p:nvSpPr>
        <p:spPr>
          <a:xfrm>
            <a:off x="6656832" y="6601968"/>
            <a:ext cx="720090" cy="237744"/>
          </a:xfrm>
        </p:spPr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44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809" y="6601968"/>
            <a:ext cx="5233845" cy="237744"/>
          </a:xfrm>
        </p:spPr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44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17511" y="6601968"/>
            <a:ext cx="480060" cy="237744"/>
          </a:xfrm>
        </p:spPr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6178" y="828877"/>
            <a:ext cx="4543914" cy="3507549"/>
          </a:xfrm>
        </p:spPr>
        <p:txBody>
          <a:bodyPr anchor="ctr">
            <a:normAutofit/>
          </a:bodyPr>
          <a:lstStyle>
            <a:lvl1pPr algn="ctr" latinLnBrk="0">
              <a:defRPr lang="zh-TW" sz="6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60420" y="457200"/>
            <a:ext cx="500634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22960" y="3517055"/>
            <a:ext cx="233172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360420" y="457200"/>
            <a:ext cx="500634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22960" y="3517055"/>
            <a:ext cx="233172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6571059" y="5496128"/>
            <a:ext cx="257157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26779"/>
            <a:ext cx="8561363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0311" y="5839636"/>
            <a:ext cx="8561363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10" name="群組中 66"/>
          <p:cNvGrpSpPr>
            <a:grpSpLocks noChangeAspect="1"/>
          </p:cNvGrpSpPr>
          <p:nvPr/>
        </p:nvGrpSpPr>
        <p:grpSpPr bwMode="auto">
          <a:xfrm>
            <a:off x="8735766" y="922176"/>
            <a:ext cx="319984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19" name="群組中 18"/>
          <p:cNvGrpSpPr/>
          <p:nvPr/>
        </p:nvGrpSpPr>
        <p:grpSpPr>
          <a:xfrm>
            <a:off x="8481696" y="6186629"/>
            <a:ext cx="656603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26" name="群組中 5"/>
          <p:cNvGrpSpPr>
            <a:grpSpLocks noChangeAspect="1"/>
          </p:cNvGrpSpPr>
          <p:nvPr/>
        </p:nvGrpSpPr>
        <p:grpSpPr bwMode="auto">
          <a:xfrm>
            <a:off x="1831" y="2848490"/>
            <a:ext cx="447921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34" name="群組中 16"/>
          <p:cNvGrpSpPr>
            <a:grpSpLocks noChangeAspect="1"/>
          </p:cNvGrpSpPr>
          <p:nvPr/>
        </p:nvGrpSpPr>
        <p:grpSpPr bwMode="auto">
          <a:xfrm>
            <a:off x="104629" y="-38410"/>
            <a:ext cx="1037180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43" name="群組中 28"/>
          <p:cNvGrpSpPr>
            <a:grpSpLocks noChangeAspect="1"/>
          </p:cNvGrpSpPr>
          <p:nvPr/>
        </p:nvGrpSpPr>
        <p:grpSpPr bwMode="auto">
          <a:xfrm>
            <a:off x="0" y="4982162"/>
            <a:ext cx="515890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52" name="群組中 52"/>
          <p:cNvGrpSpPr>
            <a:grpSpLocks noChangeAspect="1"/>
          </p:cNvGrpSpPr>
          <p:nvPr/>
        </p:nvGrpSpPr>
        <p:grpSpPr bwMode="auto">
          <a:xfrm rot="19948164">
            <a:off x="8357436" y="79749"/>
            <a:ext cx="506303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grpSp>
        <p:nvGrpSpPr>
          <p:cNvPr id="61" name="群組中 64"/>
          <p:cNvGrpSpPr>
            <a:grpSpLocks noChangeAspect="1"/>
          </p:cNvGrpSpPr>
          <p:nvPr/>
        </p:nvGrpSpPr>
        <p:grpSpPr bwMode="auto">
          <a:xfrm flipH="1">
            <a:off x="8086999" y="2933392"/>
            <a:ext cx="77118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542532" y="64241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8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35FC7EA-2DE9-40A6-9EF8-24612675BD36}" type="datetimeFigureOut">
              <a:rPr lang="zh-TW" altLang="en-US" smtClean="0"/>
              <a:pPr/>
              <a:t>2019/9/26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27509" y="6424168"/>
            <a:ext cx="5233845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800" cap="none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403211" y="64241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8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D858A94-A7F8-453C-95C7-A56CB0C7725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28700" y="129710"/>
            <a:ext cx="6850298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32129" y="1536701"/>
            <a:ext cx="6851142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/>
              <a:t>聊齋誌異</a:t>
            </a:r>
            <a:endParaRPr lang="zh-TW" altLang="en-US" sz="7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8000" dirty="0" smtClean="0"/>
              <a:t>狼</a:t>
            </a:r>
            <a:endParaRPr lang="zh-TW" altLang="en-US" sz="8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投以骨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「</a:t>
            </a:r>
            <a:r>
              <a:rPr lang="zh-TW" altLang="zh-TW" sz="3200" b="1" dirty="0" smtClean="0"/>
              <a:t>投</a:t>
            </a:r>
            <a:r>
              <a:rPr lang="zh-TW" altLang="en-US" sz="3200" b="1" dirty="0" smtClean="0"/>
              <a:t>」</a:t>
            </a:r>
            <a:r>
              <a:rPr lang="zh-TW" altLang="zh-TW" sz="3200" b="1" dirty="0" smtClean="0"/>
              <a:t>是甚麼意思？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投擲</a:t>
            </a:r>
            <a:endParaRPr lang="zh-TW" altLang="zh-TW" sz="3200" b="1" dirty="0" smtClean="0"/>
          </a:p>
          <a:p>
            <a:r>
              <a:rPr lang="zh-TW" altLang="zh-TW" sz="3200" b="1" dirty="0" smtClean="0">
                <a:solidFill>
                  <a:srgbClr val="FF0000"/>
                </a:solidFill>
              </a:rPr>
              <a:t>誰投？</a:t>
            </a:r>
            <a:r>
              <a:rPr lang="zh-TW" altLang="zh-TW" sz="3200" b="1" dirty="0" smtClean="0">
                <a:solidFill>
                  <a:srgbClr val="7030A0"/>
                </a:solidFill>
              </a:rPr>
              <a:t>投給誰？</a:t>
            </a:r>
            <a:r>
              <a:rPr lang="zh-TW" altLang="zh-TW" sz="3200" b="1" dirty="0" smtClean="0">
                <a:solidFill>
                  <a:srgbClr val="0070C0"/>
                </a:solidFill>
              </a:rPr>
              <a:t>用甚麼投？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r>
              <a:rPr lang="zh-TW" altLang="zh-TW" sz="3200" b="1" dirty="0" smtClean="0">
                <a:solidFill>
                  <a:srgbClr val="FF0000"/>
                </a:solidFill>
              </a:rPr>
              <a:t>屠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夫</a:t>
            </a:r>
            <a:r>
              <a:rPr lang="zh-TW" altLang="zh-TW" sz="3200" b="1" dirty="0" smtClean="0">
                <a:solidFill>
                  <a:srgbClr val="FF0000"/>
                </a:solidFill>
              </a:rPr>
              <a:t>投</a:t>
            </a:r>
            <a:r>
              <a:rPr lang="zh-TW" altLang="zh-TW" sz="3200" b="1" dirty="0" smtClean="0"/>
              <a:t>；</a:t>
            </a:r>
            <a:r>
              <a:rPr lang="zh-TW" altLang="zh-TW" sz="3200" b="1" dirty="0" smtClean="0">
                <a:solidFill>
                  <a:srgbClr val="7030A0"/>
                </a:solidFill>
              </a:rPr>
              <a:t>投狼</a:t>
            </a:r>
            <a:r>
              <a:rPr lang="zh-TW" altLang="zh-TW" sz="3200" b="1" dirty="0" smtClean="0"/>
              <a:t>；</a:t>
            </a:r>
            <a:r>
              <a:rPr lang="zh-TW" altLang="zh-TW" sz="3200" b="1" dirty="0" smtClean="0">
                <a:solidFill>
                  <a:srgbClr val="0070C0"/>
                </a:solidFill>
              </a:rPr>
              <a:t>用骨投</a:t>
            </a:r>
            <a:endParaRPr lang="en-US" altLang="zh-TW" sz="3200" b="1" dirty="0" smtClean="0">
              <a:solidFill>
                <a:srgbClr val="0070C0"/>
              </a:solidFill>
            </a:endParaRPr>
          </a:p>
          <a:p>
            <a:r>
              <a:rPr lang="zh-TW" altLang="en-US" sz="3200" b="1" dirty="0" smtClean="0"/>
              <a:t>主語、賓語省略</a:t>
            </a:r>
            <a:endParaRPr lang="zh-TW" altLang="zh-TW" sz="3200" b="1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投以骨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3" y="1412777"/>
            <a:ext cx="4680520" cy="4536504"/>
          </a:xfrm>
        </p:spPr>
        <p:txBody>
          <a:bodyPr>
            <a:normAutofit fontScale="85000" lnSpcReduction="20000"/>
          </a:bodyPr>
          <a:lstStyle/>
          <a:p>
            <a:r>
              <a:rPr lang="zh-TW" altLang="zh-TW" sz="6000" b="1" dirty="0" smtClean="0">
                <a:solidFill>
                  <a:srgbClr val="FF0000"/>
                </a:solidFill>
              </a:rPr>
              <a:t>屠</a:t>
            </a:r>
            <a:r>
              <a:rPr lang="zh-TW" altLang="en-US" sz="6000" b="1" dirty="0" smtClean="0">
                <a:solidFill>
                  <a:srgbClr val="FF0000"/>
                </a:solidFill>
              </a:rPr>
              <a:t>夫</a:t>
            </a:r>
            <a:r>
              <a:rPr lang="zh-TW" altLang="zh-TW" sz="6000" b="1" dirty="0" smtClean="0">
                <a:solidFill>
                  <a:srgbClr val="FF0000"/>
                </a:solidFill>
              </a:rPr>
              <a:t>投</a:t>
            </a:r>
            <a:r>
              <a:rPr lang="zh-TW" altLang="zh-TW" sz="6000" b="1" dirty="0" smtClean="0"/>
              <a:t>；</a:t>
            </a:r>
            <a:r>
              <a:rPr lang="zh-TW" altLang="zh-TW" sz="6000" b="1" dirty="0" smtClean="0">
                <a:solidFill>
                  <a:srgbClr val="7030A0"/>
                </a:solidFill>
              </a:rPr>
              <a:t>投狼</a:t>
            </a:r>
            <a:r>
              <a:rPr lang="zh-TW" altLang="zh-TW" sz="6000" b="1" dirty="0" smtClean="0"/>
              <a:t>；</a:t>
            </a:r>
            <a:r>
              <a:rPr lang="zh-TW" altLang="zh-TW" sz="6000" b="1" dirty="0" smtClean="0">
                <a:solidFill>
                  <a:srgbClr val="0070C0"/>
                </a:solidFill>
              </a:rPr>
              <a:t>用骨投</a:t>
            </a:r>
            <a:endParaRPr lang="en-US" altLang="zh-TW" sz="5800" b="1" dirty="0" smtClean="0">
              <a:solidFill>
                <a:srgbClr val="FF0000"/>
              </a:solidFill>
            </a:endParaRPr>
          </a:p>
          <a:p>
            <a:r>
              <a:rPr lang="zh-TW" altLang="zh-TW" sz="5800" b="1" dirty="0" smtClean="0">
                <a:solidFill>
                  <a:srgbClr val="FF0000"/>
                </a:solidFill>
              </a:rPr>
              <a:t>屠</a:t>
            </a:r>
            <a:r>
              <a:rPr lang="zh-TW" altLang="en-US" sz="5800" b="1" dirty="0" smtClean="0">
                <a:solidFill>
                  <a:srgbClr val="FF0000"/>
                </a:solidFill>
              </a:rPr>
              <a:t>夫</a:t>
            </a:r>
            <a:r>
              <a:rPr lang="zh-TW" altLang="zh-TW" sz="5800" b="1" dirty="0" smtClean="0">
                <a:solidFill>
                  <a:srgbClr val="7030A0"/>
                </a:solidFill>
              </a:rPr>
              <a:t>投狼</a:t>
            </a:r>
            <a:r>
              <a:rPr lang="zh-TW" altLang="en-US" sz="5800" b="1" dirty="0" smtClean="0">
                <a:solidFill>
                  <a:srgbClr val="0070C0"/>
                </a:solidFill>
              </a:rPr>
              <a:t>用</a:t>
            </a:r>
            <a:r>
              <a:rPr lang="zh-TW" altLang="zh-TW" sz="5800" b="1" dirty="0" smtClean="0">
                <a:solidFill>
                  <a:srgbClr val="0070C0"/>
                </a:solidFill>
              </a:rPr>
              <a:t>骨</a:t>
            </a:r>
            <a:endParaRPr lang="en-US" altLang="zh-TW" sz="5800" b="1" dirty="0" smtClean="0"/>
          </a:p>
          <a:p>
            <a:r>
              <a:rPr lang="zh-TW" altLang="zh-TW" sz="5800" b="1" dirty="0" smtClean="0">
                <a:solidFill>
                  <a:srgbClr val="FF0000"/>
                </a:solidFill>
              </a:rPr>
              <a:t>屠</a:t>
            </a:r>
            <a:r>
              <a:rPr lang="zh-TW" altLang="en-US" sz="5800" b="1" dirty="0" smtClean="0">
                <a:solidFill>
                  <a:srgbClr val="FF0000"/>
                </a:solidFill>
              </a:rPr>
              <a:t>夫</a:t>
            </a:r>
            <a:r>
              <a:rPr lang="zh-TW" altLang="en-US" sz="5800" b="1" dirty="0" smtClean="0">
                <a:solidFill>
                  <a:srgbClr val="0070C0"/>
                </a:solidFill>
              </a:rPr>
              <a:t>用</a:t>
            </a:r>
            <a:r>
              <a:rPr lang="zh-TW" altLang="zh-TW" sz="5800" b="1" dirty="0" smtClean="0">
                <a:solidFill>
                  <a:srgbClr val="0070C0"/>
                </a:solidFill>
              </a:rPr>
              <a:t>骨</a:t>
            </a:r>
            <a:r>
              <a:rPr lang="zh-TW" altLang="zh-TW" sz="5800" b="1" dirty="0" smtClean="0">
                <a:solidFill>
                  <a:srgbClr val="7030A0"/>
                </a:solidFill>
              </a:rPr>
              <a:t>投狼</a:t>
            </a:r>
            <a:endParaRPr lang="en-US" altLang="zh-TW" sz="5800" b="1" dirty="0" smtClean="0"/>
          </a:p>
          <a:p>
            <a:endParaRPr lang="en-US" altLang="zh-TW" sz="3600" b="1" dirty="0" smtClean="0"/>
          </a:p>
          <a:p>
            <a:r>
              <a:rPr lang="zh-TW" altLang="zh-TW" sz="6000" b="1" dirty="0" smtClean="0"/>
              <a:t>倒裝句</a:t>
            </a:r>
          </a:p>
          <a:p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止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32129" y="1536701"/>
            <a:ext cx="6851142" cy="5204667"/>
          </a:xfrm>
        </p:spPr>
        <p:txBody>
          <a:bodyPr>
            <a:noAutofit/>
          </a:bodyPr>
          <a:lstStyle/>
          <a:p>
            <a:r>
              <a:rPr lang="zh-TW" altLang="en-US" sz="4000" b="1" dirty="0" smtClean="0"/>
              <a:t>與第一段的「止」同義？</a:t>
            </a:r>
            <a:endParaRPr lang="en-US" altLang="zh-TW" sz="4000" b="1" dirty="0" smtClean="0"/>
          </a:p>
          <a:p>
            <a:endParaRPr lang="en-US" altLang="zh-TW" sz="4000" b="1" dirty="0"/>
          </a:p>
          <a:p>
            <a:r>
              <a:rPr lang="zh-TW" altLang="zh-TW" sz="4000" b="1" dirty="0" smtClean="0"/>
              <a:t>父</a:t>
            </a:r>
            <a:r>
              <a:rPr lang="zh-TW" altLang="zh-TW" sz="4000" b="1" dirty="0"/>
              <a:t>知之，欲</a:t>
            </a:r>
            <a:r>
              <a:rPr lang="zh-TW" altLang="zh-TW" sz="4000" b="1" dirty="0" smtClean="0"/>
              <a:t>出。</a:t>
            </a:r>
            <a:r>
              <a:rPr lang="zh-TW" altLang="zh-TW" sz="4000" b="1" dirty="0"/>
              <a:t>子騫曰：「母在一子寒，母去三子單。</a:t>
            </a:r>
            <a:r>
              <a:rPr lang="zh-TW" altLang="zh-TW" sz="4000" b="1" dirty="0" smtClean="0"/>
              <a:t>」遂</a:t>
            </a:r>
            <a:r>
              <a:rPr lang="zh-TW" altLang="zh-TW" sz="4000" b="1" dirty="0">
                <a:solidFill>
                  <a:srgbClr val="FF0000"/>
                </a:solidFill>
              </a:rPr>
              <a:t>止</a:t>
            </a:r>
            <a:r>
              <a:rPr lang="zh-TW" altLang="zh-TW" sz="4000" b="1" dirty="0" smtClean="0"/>
              <a:t>。</a:t>
            </a:r>
            <a:r>
              <a:rPr lang="zh-TW" altLang="en-US" sz="4000" b="1" dirty="0" smtClean="0"/>
              <a:t>　　</a:t>
            </a:r>
            <a:r>
              <a:rPr lang="en-US" altLang="zh-TW" sz="4000" b="1" dirty="0" smtClean="0"/>
              <a:t>《</a:t>
            </a:r>
            <a:r>
              <a:rPr lang="zh-TW" altLang="en-US" sz="4000" b="1" dirty="0" smtClean="0"/>
              <a:t>閔子騫</a:t>
            </a:r>
            <a:r>
              <a:rPr lang="en-US" altLang="zh-TW" sz="4000" b="1" dirty="0" smtClean="0"/>
              <a:t>》</a:t>
            </a:r>
            <a:endParaRPr lang="en-US" altLang="zh-TW" sz="4000" b="1" dirty="0"/>
          </a:p>
          <a:p>
            <a:r>
              <a:rPr lang="zh-TW" altLang="en-US" sz="4000" b="1" dirty="0" smtClean="0"/>
              <a:t>停止</a:t>
            </a:r>
            <a:endParaRPr lang="en-US" altLang="zh-TW" sz="4000" b="1" dirty="0" smtClean="0"/>
          </a:p>
          <a:p>
            <a:endParaRPr lang="en-US" altLang="zh-TW" sz="4000" b="1" dirty="0"/>
          </a:p>
          <a:p>
            <a:r>
              <a:rPr lang="zh-TW" altLang="en-US" sz="4000" b="1" dirty="0" smtClean="0"/>
              <a:t>一詞多義</a:t>
            </a:r>
            <a:endParaRPr lang="zh-TW" altLang="zh-TW" sz="4000" b="1" dirty="0"/>
          </a:p>
          <a:p>
            <a:endParaRPr lang="en-US" altLang="zh-TW" sz="4000" dirty="0" smtClean="0"/>
          </a:p>
          <a:p>
            <a:endParaRPr lang="en-US" altLang="zh-TW" sz="4000" dirty="0"/>
          </a:p>
          <a:p>
            <a:endParaRPr lang="zh-TW" altLang="en-US" sz="4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/>
              <a:t>之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6500" dirty="0" smtClean="0"/>
              <a:t>曾子</a:t>
            </a:r>
            <a:r>
              <a:rPr lang="zh-TW" altLang="en-US" sz="6500" b="1" dirty="0" smtClean="0">
                <a:solidFill>
                  <a:srgbClr val="FF0000"/>
                </a:solidFill>
              </a:rPr>
              <a:t>之</a:t>
            </a:r>
            <a:r>
              <a:rPr lang="zh-TW" altLang="en-US" sz="6500" dirty="0" smtClean="0"/>
              <a:t>妻</a:t>
            </a:r>
            <a:r>
              <a:rPr lang="zh-TW" altLang="en-US" sz="6500" b="1" dirty="0" smtClean="0">
                <a:solidFill>
                  <a:srgbClr val="7030A0"/>
                </a:solidFill>
              </a:rPr>
              <a:t>之</a:t>
            </a:r>
            <a:r>
              <a:rPr lang="zh-TW" altLang="en-US" sz="6500" dirty="0" smtClean="0"/>
              <a:t>市，其子隨</a:t>
            </a:r>
            <a:r>
              <a:rPr lang="zh-TW" altLang="en-US" sz="6500" b="1" dirty="0" smtClean="0">
                <a:solidFill>
                  <a:srgbClr val="0070C0"/>
                </a:solidFill>
              </a:rPr>
              <a:t>之</a:t>
            </a:r>
            <a:r>
              <a:rPr lang="zh-TW" altLang="en-US" sz="6500" dirty="0" smtClean="0"/>
              <a:t>而泣</a:t>
            </a:r>
            <a:endParaRPr lang="en-US" altLang="zh-TW" sz="6500" dirty="0" smtClean="0"/>
          </a:p>
          <a:p>
            <a:endParaRPr lang="en-US" altLang="zh-TW" sz="3600" dirty="0" smtClean="0"/>
          </a:p>
          <a:p>
            <a:r>
              <a:rPr lang="zh-TW" altLang="en-US" sz="3600" dirty="0" smtClean="0"/>
              <a:t>與「</a:t>
            </a:r>
            <a:r>
              <a:rPr lang="zh-TW" altLang="en-US" sz="3600" b="1" dirty="0" smtClean="0">
                <a:solidFill>
                  <a:srgbClr val="0070C0"/>
                </a:solidFill>
              </a:rPr>
              <a:t>之</a:t>
            </a:r>
            <a:r>
              <a:rPr lang="zh-TW" altLang="en-US" sz="3600" dirty="0" smtClean="0"/>
              <a:t>」同一用法</a:t>
            </a:r>
            <a:endParaRPr lang="en-US" altLang="zh-TW" sz="3600" dirty="0" smtClean="0"/>
          </a:p>
          <a:p>
            <a:r>
              <a:rPr lang="zh-TW" altLang="en-US" sz="3600" dirty="0" smtClean="0"/>
              <a:t>代詞</a:t>
            </a:r>
            <a:endParaRPr lang="en-US" altLang="zh-TW" sz="3600" dirty="0" smtClean="0"/>
          </a:p>
          <a:p>
            <a:r>
              <a:rPr lang="zh-TW" altLang="en-US" sz="3600" dirty="0" smtClean="0"/>
              <a:t>狼</a:t>
            </a:r>
            <a:endParaRPr lang="en-US" altLang="zh-TW" sz="3600" dirty="0" smtClean="0"/>
          </a:p>
          <a:p>
            <a:endParaRPr lang="zh-TW" alt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850298" cy="742446"/>
          </a:xfrm>
        </p:spPr>
        <p:txBody>
          <a:bodyPr>
            <a:normAutofit/>
          </a:bodyPr>
          <a:lstStyle/>
          <a:p>
            <a:r>
              <a:rPr lang="zh-TW" altLang="en-US" sz="3600" b="1" dirty="0" smtClean="0"/>
              <a:t>並驅如故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052737"/>
            <a:ext cx="6851142" cy="3168352"/>
          </a:xfrm>
        </p:spPr>
        <p:txBody>
          <a:bodyPr/>
          <a:lstStyle/>
          <a:p>
            <a:r>
              <a:rPr lang="zh-TW" altLang="en-US" sz="4000" b="1" dirty="0" smtClean="0"/>
              <a:t>狼好像之前一樣奔走追趕</a:t>
            </a:r>
            <a:r>
              <a:rPr lang="en-US" altLang="zh-TW" sz="4000" b="1" dirty="0" smtClean="0"/>
              <a:t>(</a:t>
            </a:r>
            <a:r>
              <a:rPr lang="zh-TW" altLang="en-US" sz="4000" b="1" dirty="0" smtClean="0"/>
              <a:t>屠夫</a:t>
            </a:r>
            <a:r>
              <a:rPr lang="en-US" altLang="zh-TW" sz="4000" b="1" dirty="0" smtClean="0"/>
              <a:t>)</a:t>
            </a:r>
          </a:p>
          <a:p>
            <a:r>
              <a:rPr lang="zh-TW" altLang="en-US" sz="4000" b="1" dirty="0" smtClean="0"/>
              <a:t>反映狼的心態如何？</a:t>
            </a:r>
            <a:endParaRPr lang="en-US" altLang="zh-TW" sz="4000" b="1" dirty="0" smtClean="0"/>
          </a:p>
          <a:p>
            <a:r>
              <a:rPr lang="zh-TW" altLang="en-US" sz="4000" b="1" dirty="0" smtClean="0"/>
              <a:t>對比屠夫的反應又如何？</a:t>
            </a:r>
            <a:endParaRPr lang="en-US" altLang="zh-TW" sz="4000" b="1" dirty="0" smtClean="0"/>
          </a:p>
          <a:p>
            <a:endParaRPr lang="zh-TW" altLang="en-US" dirty="0"/>
          </a:p>
        </p:txBody>
      </p:sp>
      <p:sp>
        <p:nvSpPr>
          <p:cNvPr id="1026" name="AutoShape 2" descr="Related imag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顧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340768"/>
            <a:ext cx="3395855" cy="4152901"/>
          </a:xfrm>
        </p:spPr>
        <p:txBody>
          <a:bodyPr>
            <a:noAutofit/>
          </a:bodyPr>
          <a:lstStyle/>
          <a:p>
            <a:r>
              <a:rPr lang="zh-TW" altLang="en-US" sz="4400" b="1" dirty="0" smtClean="0"/>
              <a:t>照顧？</a:t>
            </a:r>
            <a:endParaRPr lang="en-US" altLang="zh-TW" sz="4400" b="1" dirty="0" smtClean="0"/>
          </a:p>
          <a:p>
            <a:r>
              <a:rPr lang="zh-TW" altLang="en-US" sz="4400" b="1" dirty="0" smtClean="0"/>
              <a:t>回顧？</a:t>
            </a:r>
            <a:endParaRPr lang="en-US" altLang="zh-TW" sz="4400" b="1" dirty="0" smtClean="0"/>
          </a:p>
          <a:p>
            <a:endParaRPr lang="en-US" altLang="zh-TW" sz="4400" b="1" dirty="0" smtClean="0"/>
          </a:p>
          <a:p>
            <a:r>
              <a:rPr lang="zh-TW" altLang="en-US" sz="4400" b="1" dirty="0" smtClean="0"/>
              <a:t>回頭</a:t>
            </a:r>
            <a:endParaRPr lang="en-US" altLang="zh-TW" sz="4400" b="1" dirty="0" smtClean="0"/>
          </a:p>
          <a:p>
            <a:r>
              <a:rPr lang="zh-TW" altLang="en-US" sz="4400" b="1" dirty="0" smtClean="0"/>
              <a:t>一詞多義</a:t>
            </a:r>
            <a:endParaRPr lang="zh-TW" altLang="en-US" sz="4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薪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32129" y="1536701"/>
            <a:ext cx="3899911" cy="4628603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 smtClean="0"/>
              <a:t>薪金？薪酬？</a:t>
            </a:r>
            <a:endParaRPr lang="en-US" altLang="zh-TW" sz="4000" b="1" dirty="0" smtClean="0"/>
          </a:p>
          <a:p>
            <a:r>
              <a:rPr lang="zh-TW" altLang="en-US" sz="4000" b="1" dirty="0" smtClean="0"/>
              <a:t>今義</a:t>
            </a:r>
            <a:endParaRPr lang="en-US" altLang="zh-TW" sz="4000" b="1" dirty="0" smtClean="0"/>
          </a:p>
          <a:p>
            <a:pPr>
              <a:buNone/>
            </a:pPr>
            <a:endParaRPr lang="en-US" altLang="zh-TW" sz="4000" b="1" dirty="0" smtClean="0"/>
          </a:p>
          <a:p>
            <a:r>
              <a:rPr lang="zh-TW" altLang="en-US" sz="4000" b="1" dirty="0" smtClean="0"/>
              <a:t>臥薪嘗膽</a:t>
            </a:r>
            <a:endParaRPr lang="en-US" altLang="zh-TW" sz="4000" b="1" dirty="0" smtClean="0"/>
          </a:p>
          <a:p>
            <a:r>
              <a:rPr lang="zh-TW" altLang="en-US" sz="4000" b="1" dirty="0" smtClean="0"/>
              <a:t>古義</a:t>
            </a:r>
            <a:endParaRPr lang="en-US" altLang="zh-TW" sz="4000" b="1" dirty="0" smtClean="0"/>
          </a:p>
          <a:p>
            <a:r>
              <a:rPr lang="zh-TW" altLang="en-US" sz="4000" b="1" dirty="0" smtClean="0"/>
              <a:t>柴草</a:t>
            </a:r>
            <a:endParaRPr lang="en-US" altLang="zh-TW" sz="4000" b="1" dirty="0" smtClean="0"/>
          </a:p>
          <a:p>
            <a:endParaRPr lang="zh-TW" altLang="en-US" sz="3200" b="1" dirty="0"/>
          </a:p>
        </p:txBody>
      </p:sp>
      <p:sp>
        <p:nvSpPr>
          <p:cNvPr id="27650" name="AutoShape 2" descr="Image result for æ´è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652" name="AutoShape 4" descr="Image result for æ´è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654" name="AutoShape 6" descr="Image result for æ´è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656" name="AutoShape 8" descr="Image result for æ´è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658" name="AutoShape 10" descr="Image result for æ´è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94720" cy="1143000"/>
          </a:xfrm>
        </p:spPr>
        <p:txBody>
          <a:bodyPr/>
          <a:lstStyle/>
          <a:p>
            <a:r>
              <a:rPr lang="zh-TW" altLang="en-US" b="1" dirty="0" smtClean="0"/>
              <a:t>狼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65104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分組比賽</a:t>
            </a:r>
            <a:endParaRPr lang="en-US" altLang="zh-TW" sz="4800" dirty="0"/>
          </a:p>
          <a:p>
            <a:r>
              <a:rPr lang="zh-TW" altLang="en-US" sz="4800" b="1" dirty="0" smtClean="0"/>
              <a:t>在白紙上</a:t>
            </a:r>
            <a:r>
              <a:rPr lang="zh-TW" altLang="en-US" sz="4800" b="1" smtClean="0"/>
              <a:t>寫上與</a:t>
            </a:r>
            <a:r>
              <a:rPr lang="zh-TW" altLang="en-US" sz="4800" b="1" u="sng" smtClean="0"/>
              <a:t>狼</a:t>
            </a:r>
            <a:r>
              <a:rPr lang="zh-TW" altLang="en-US" sz="4800" b="1" dirty="0" smtClean="0"/>
              <a:t>有關的四字詞語</a:t>
            </a:r>
            <a:endParaRPr lang="zh-TW" altLang="en-US" sz="48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/>
              <a:t>故事演繹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請同學用自己文字說故事</a:t>
            </a:r>
            <a:endParaRPr lang="zh-TW" altLang="en-US" sz="5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第一段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4000" b="1" dirty="0" smtClean="0"/>
              <a:t>一</a:t>
            </a:r>
            <a:r>
              <a:rPr lang="zh-TW" altLang="zh-TW" sz="4000" b="1" dirty="0" smtClean="0">
                <a:hlinkClick r:id="rId2" action="ppaction://hlinksldjump"/>
              </a:rPr>
              <a:t>屠</a:t>
            </a:r>
            <a:r>
              <a:rPr lang="zh-TW" altLang="zh-TW" sz="4000" b="1" dirty="0" smtClean="0"/>
              <a:t>晚歸，擔中肉盡，</a:t>
            </a:r>
            <a:r>
              <a:rPr lang="zh-TW" altLang="zh-TW" sz="4000" b="1" dirty="0" smtClean="0">
                <a:hlinkClick r:id="rId3" action="ppaction://hlinksldjump"/>
              </a:rPr>
              <a:t>止</a:t>
            </a:r>
            <a:r>
              <a:rPr lang="zh-TW" altLang="zh-TW" sz="4000" b="1" dirty="0" smtClean="0"/>
              <a:t>有剩骨。途中兩狼，綴行甚遠。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850298" cy="81445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000" b="1" dirty="0" smtClean="0"/>
              <a:t>分組討論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32129" y="1196752"/>
            <a:ext cx="6996255" cy="5040559"/>
          </a:xfrm>
        </p:spPr>
        <p:txBody>
          <a:bodyPr>
            <a:normAutofit lnSpcReduction="10000"/>
          </a:bodyPr>
          <a:lstStyle/>
          <a:p>
            <a:r>
              <a:rPr lang="zh-TW" altLang="en-US" sz="1800" b="1" dirty="0" smtClean="0"/>
              <a:t>第一組：</a:t>
            </a:r>
            <a:r>
              <a:rPr lang="zh-TW" altLang="zh-TW" sz="1800" b="1" dirty="0" smtClean="0"/>
              <a:t>屠懼，投以骨。一狼得骨止，一狼仍從。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第二組：</a:t>
            </a:r>
            <a:r>
              <a:rPr lang="zh-TW" altLang="zh-TW" sz="1800" b="1" dirty="0" smtClean="0"/>
              <a:t>復投之，後狼止而前狼又至。骨已盡矣。而兩狼之並驅如故。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第三組：</a:t>
            </a:r>
            <a:r>
              <a:rPr lang="zh-TW" altLang="zh-TW" sz="1800" b="1" dirty="0" smtClean="0"/>
              <a:t>屠大窘，恐前後受其敵。顧野有麥場，場主積薪其中，苫蔽成丘。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第四組：</a:t>
            </a:r>
            <a:r>
              <a:rPr lang="zh-TW" altLang="zh-TW" sz="1800" b="1" dirty="0" smtClean="0"/>
              <a:t>乃奔倚其下，弛擔持刀。狼不敢前，眈眈相向。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第五組：</a:t>
            </a:r>
            <a:r>
              <a:rPr lang="zh-TW" altLang="zh-TW" sz="1800" b="1" dirty="0" smtClean="0"/>
              <a:t>少時，一狼徑去，其一犬坐於前。久之，目似瞑，意暇甚。 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第六組：</a:t>
            </a:r>
            <a:r>
              <a:rPr lang="zh-TW" altLang="zh-TW" sz="1800" b="1" dirty="0" smtClean="0"/>
              <a:t>屠暴起，以刀劈狼首，又數刀斃之。方欲行，轉視積薪後，一狼洞其中，意將隧入以攻其後也</a:t>
            </a:r>
            <a:r>
              <a:rPr lang="zh-TW" altLang="en-US" sz="1800" b="1" dirty="0" smtClean="0"/>
              <a:t>。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第七組：</a:t>
            </a:r>
            <a:r>
              <a:rPr lang="zh-TW" altLang="zh-TW" sz="1800" b="1" dirty="0" smtClean="0"/>
              <a:t>身已半入，止露尻尾。屠自後斷其股，亦斃之。乃悟前狼假寐，蓋以誘敵。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第八組：</a:t>
            </a:r>
            <a:r>
              <a:rPr lang="zh-TW" altLang="zh-TW" sz="1800" b="1" dirty="0" smtClean="0"/>
              <a:t>狼亦黠矣，而頃刻兩斃，禽獸之變詐幾何哉？止增笑耳</a:t>
            </a:r>
            <a:r>
              <a:rPr lang="zh-TW" altLang="zh-TW" sz="1700" b="1" dirty="0" smtClean="0"/>
              <a:t>。</a:t>
            </a:r>
          </a:p>
          <a:p>
            <a:endParaRPr lang="zh-TW" altLang="zh-TW" sz="2400" dirty="0" smtClean="0"/>
          </a:p>
          <a:p>
            <a:endParaRPr lang="zh-TW" altLang="zh-TW" sz="2400" dirty="0" smtClean="0"/>
          </a:p>
          <a:p>
            <a:endParaRPr lang="zh-TW" altLang="zh-TW" sz="2400" dirty="0" smtClean="0"/>
          </a:p>
          <a:p>
            <a:endParaRPr lang="zh-TW" altLang="zh-TW" sz="2400" dirty="0" smtClean="0"/>
          </a:p>
          <a:p>
            <a:endParaRPr lang="zh-TW" altLang="en-US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 smtClean="0"/>
              <a:t>第二段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96952"/>
          </a:xfrm>
          <a:ln>
            <a:noFill/>
          </a:ln>
        </p:spPr>
        <p:txBody>
          <a:bodyPr>
            <a:noAutofit/>
          </a:bodyPr>
          <a:lstStyle/>
          <a:p>
            <a:r>
              <a:rPr lang="zh-TW" altLang="zh-TW" sz="4000" b="1" dirty="0"/>
              <a:t>屠懼，</a:t>
            </a:r>
            <a:r>
              <a:rPr lang="zh-TW" altLang="zh-TW" sz="4000" b="1" dirty="0">
                <a:hlinkClick r:id="rId2" action="ppaction://hlinksldjump"/>
              </a:rPr>
              <a:t>投以骨</a:t>
            </a:r>
            <a:r>
              <a:rPr lang="zh-TW" altLang="zh-TW" sz="4000" b="1" dirty="0"/>
              <a:t>。一狼得骨</a:t>
            </a:r>
            <a:r>
              <a:rPr lang="zh-TW" altLang="zh-TW" sz="4000" b="1" dirty="0">
                <a:solidFill>
                  <a:srgbClr val="FF0000"/>
                </a:solidFill>
                <a:hlinkClick r:id="rId3" action="ppaction://hlinksldjump"/>
              </a:rPr>
              <a:t>止</a:t>
            </a:r>
            <a:r>
              <a:rPr lang="zh-TW" altLang="zh-TW" sz="4000" b="1" dirty="0"/>
              <a:t>，一狼仍從</a:t>
            </a:r>
            <a:r>
              <a:rPr lang="zh-TW" altLang="zh-TW" sz="4000" b="1" dirty="0" smtClean="0"/>
              <a:t>。</a:t>
            </a:r>
            <a:endParaRPr lang="en-US" altLang="zh-TW" sz="4000" b="1" dirty="0" smtClean="0"/>
          </a:p>
          <a:p>
            <a:r>
              <a:rPr lang="zh-TW" altLang="zh-TW" sz="4000" b="1" dirty="0" smtClean="0"/>
              <a:t>復</a:t>
            </a:r>
            <a:r>
              <a:rPr lang="zh-TW" altLang="zh-TW" sz="4000" b="1" dirty="0"/>
              <a:t>投</a:t>
            </a:r>
            <a:r>
              <a:rPr lang="zh-TW" altLang="zh-TW" sz="4000" b="1" dirty="0">
                <a:hlinkClick r:id="rId4" action="ppaction://hlinksldjump"/>
              </a:rPr>
              <a:t>之</a:t>
            </a:r>
            <a:r>
              <a:rPr lang="zh-TW" altLang="zh-TW" sz="4000" b="1" dirty="0"/>
              <a:t>，後狼止而前狼又至。骨已盡矣。而兩狼之</a:t>
            </a:r>
            <a:r>
              <a:rPr lang="zh-TW" altLang="zh-TW" sz="4000" b="1" dirty="0">
                <a:solidFill>
                  <a:srgbClr val="FF0000"/>
                </a:solidFill>
                <a:hlinkClick r:id="rId5" action="ppaction://hlinksldjump"/>
              </a:rPr>
              <a:t>並驅如故</a:t>
            </a:r>
            <a:r>
              <a:rPr lang="zh-TW" altLang="zh-TW" sz="4000" b="1" dirty="0"/>
              <a:t>。</a:t>
            </a:r>
            <a:endParaRPr lang="zh-TW" altLang="en-US" sz="40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6000" b="1" dirty="0" smtClean="0"/>
              <a:t>第三段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b="1" dirty="0" smtClean="0"/>
              <a:t>屠大窘，恐前後受其敵。</a:t>
            </a:r>
            <a:r>
              <a:rPr lang="zh-TW" altLang="zh-TW" sz="4000" b="1" dirty="0" smtClean="0">
                <a:hlinkClick r:id="rId2" action="ppaction://hlinksldjump"/>
              </a:rPr>
              <a:t>顧</a:t>
            </a:r>
            <a:r>
              <a:rPr lang="zh-TW" altLang="zh-TW" sz="4000" b="1" dirty="0" smtClean="0"/>
              <a:t>野有麥場，場主積</a:t>
            </a:r>
            <a:r>
              <a:rPr lang="zh-TW" altLang="zh-TW" sz="4000" b="1" dirty="0" smtClean="0">
                <a:hlinkClick r:id="rId3" action="ppaction://hlinksldjump"/>
              </a:rPr>
              <a:t>薪</a:t>
            </a:r>
            <a:r>
              <a:rPr lang="zh-TW" altLang="zh-TW" sz="4000" b="1" dirty="0" smtClean="0"/>
              <a:t>其中，苫蔽成丘。</a:t>
            </a:r>
            <a:endParaRPr lang="en-US" altLang="zh-TW" sz="4000" b="1" dirty="0" smtClean="0"/>
          </a:p>
          <a:p>
            <a:r>
              <a:rPr lang="zh-TW" altLang="zh-TW" sz="4000" b="1" dirty="0" smtClean="0"/>
              <a:t>屠乃奔倚其下，弛擔持刀。狼不敢前，眈眈相向</a:t>
            </a:r>
            <a:r>
              <a:rPr lang="zh-TW" altLang="zh-TW" sz="3200" b="1" dirty="0" smtClean="0"/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屠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r>
              <a:rPr lang="zh-TW" altLang="en-US" sz="4400" dirty="0" smtClean="0"/>
              <a:t>動詞</a:t>
            </a:r>
            <a:r>
              <a:rPr lang="zh-TW" altLang="en-US" sz="4400" dirty="0"/>
              <a:t>？</a:t>
            </a:r>
            <a:endParaRPr lang="en-US" altLang="zh-TW" sz="4400" dirty="0" smtClean="0"/>
          </a:p>
          <a:p>
            <a:r>
              <a:rPr lang="zh-TW" altLang="en-US" sz="4400" dirty="0" smtClean="0"/>
              <a:t>名詞？</a:t>
            </a:r>
            <a:endParaRPr lang="en-US" altLang="zh-TW" sz="4400" dirty="0" smtClean="0"/>
          </a:p>
          <a:p>
            <a:endParaRPr lang="en-US" altLang="zh-TW" sz="4400" dirty="0"/>
          </a:p>
          <a:p>
            <a:r>
              <a:rPr lang="zh-TW" altLang="en-US" sz="4400" dirty="0" smtClean="0"/>
              <a:t>動詞作名詞用</a:t>
            </a:r>
            <a:endParaRPr lang="en-US" altLang="zh-TW" sz="4400" dirty="0" smtClean="0"/>
          </a:p>
          <a:p>
            <a:r>
              <a:rPr lang="zh-TW" altLang="en-US" sz="4400" dirty="0" smtClean="0"/>
              <a:t>詞類活用</a:t>
            </a:r>
            <a:endParaRPr lang="en-US" altLang="zh-TW" sz="4400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止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4000" b="1" dirty="0" smtClean="0"/>
              <a:t>止有何義？</a:t>
            </a:r>
            <a:endParaRPr lang="en-US" altLang="zh-TW" sz="4000" b="1" dirty="0" smtClean="0"/>
          </a:p>
          <a:p>
            <a:r>
              <a:rPr lang="zh-TW" altLang="en-US" sz="4000" b="1" dirty="0" smtClean="0"/>
              <a:t>停止？終止？</a:t>
            </a:r>
            <a:endParaRPr lang="en-US" altLang="zh-TW" sz="4000" b="1" dirty="0"/>
          </a:p>
          <a:p>
            <a:r>
              <a:rPr lang="zh-TW" altLang="en-US" sz="4000" b="1" dirty="0" smtClean="0"/>
              <a:t>肉盡與剩骨的關係</a:t>
            </a:r>
            <a:endParaRPr lang="en-US" altLang="zh-TW" sz="4000" b="1" dirty="0"/>
          </a:p>
          <a:p>
            <a:r>
              <a:rPr lang="zh-TW" altLang="en-US" sz="4000" b="1" dirty="0" smtClean="0"/>
              <a:t>止</a:t>
            </a:r>
            <a:r>
              <a:rPr lang="en-US" altLang="zh-TW" sz="4000" b="1" dirty="0" smtClean="0">
                <a:sym typeface="Wingdings" pitchFamily="2" charset="2"/>
              </a:rPr>
              <a:t></a:t>
            </a:r>
            <a:r>
              <a:rPr lang="zh-TW" altLang="en-US" sz="4000" b="1" dirty="0" smtClean="0">
                <a:sym typeface="Wingdings" pitchFamily="2" charset="2"/>
              </a:rPr>
              <a:t>只</a:t>
            </a:r>
            <a:endParaRPr lang="en-US" altLang="zh-TW" sz="4000" b="1" dirty="0" smtClean="0">
              <a:sym typeface="Wingdings" pitchFamily="2" charset="2"/>
            </a:endParaRPr>
          </a:p>
          <a:p>
            <a:r>
              <a:rPr lang="zh-TW" altLang="en-US" sz="4000" b="1" dirty="0" smtClean="0">
                <a:sym typeface="Wingdings" pitchFamily="2" charset="2"/>
              </a:rPr>
              <a:t>通假字</a:t>
            </a:r>
            <a:endParaRPr lang="en-US" altLang="zh-TW" sz="4000" b="1" dirty="0" smtClean="0"/>
          </a:p>
        </p:txBody>
      </p:sp>
      <p:pic>
        <p:nvPicPr>
          <p:cNvPr id="17410" name="Picture 2" descr="Image result for éª¨é ­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90" b="89919" l="6279" r="89893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156176" y="3068960"/>
            <a:ext cx="2133392" cy="28194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回到校園 16x9">
  <a:themeElements>
    <a:clrScheme name="自訂 1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FF0000"/>
      </a:hlink>
      <a:folHlink>
        <a:srgbClr val="00000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TF00001083</Template>
  <TotalTime>1770</TotalTime>
  <Words>577</Words>
  <Application>Microsoft Office PowerPoint</Application>
  <PresentationFormat>如螢幕大小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Microsoft JhengHei UI</vt:lpstr>
      <vt:lpstr>微軟正黑體</vt:lpstr>
      <vt:lpstr>新細明體</vt:lpstr>
      <vt:lpstr>Arial</vt:lpstr>
      <vt:lpstr>Calibri</vt:lpstr>
      <vt:lpstr>Cambria</vt:lpstr>
      <vt:lpstr>Wingdings</vt:lpstr>
      <vt:lpstr>回到校園 16x9</vt:lpstr>
      <vt:lpstr>聊齋誌異</vt:lpstr>
      <vt:lpstr>狼</vt:lpstr>
      <vt:lpstr>故事演繹</vt:lpstr>
      <vt:lpstr>第一段</vt:lpstr>
      <vt:lpstr>分組討論</vt:lpstr>
      <vt:lpstr>第二段</vt:lpstr>
      <vt:lpstr>第三段</vt:lpstr>
      <vt:lpstr>屠</vt:lpstr>
      <vt:lpstr>止</vt:lpstr>
      <vt:lpstr>投以骨</vt:lpstr>
      <vt:lpstr>投以骨</vt:lpstr>
      <vt:lpstr>止</vt:lpstr>
      <vt:lpstr>之</vt:lpstr>
      <vt:lpstr>並驅如故</vt:lpstr>
      <vt:lpstr>顧</vt:lpstr>
      <vt:lpstr>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聊齋誌異</dc:title>
  <dc:creator>wlpang</dc:creator>
  <cp:lastModifiedBy>CHEUK, Yat-hing</cp:lastModifiedBy>
  <cp:revision>96</cp:revision>
  <cp:lastPrinted>2019-01-09T01:50:07Z</cp:lastPrinted>
  <dcterms:created xsi:type="dcterms:W3CDTF">2018-11-19T00:14:22Z</dcterms:created>
  <dcterms:modified xsi:type="dcterms:W3CDTF">2019-09-26T02:47:44Z</dcterms:modified>
</cp:coreProperties>
</file>