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handoutMasterIdLst>
    <p:handoutMasterId r:id="rId29"/>
  </p:handoutMasterIdLst>
  <p:sldIdLst>
    <p:sldId id="256" r:id="rId2"/>
    <p:sldId id="257" r:id="rId3"/>
    <p:sldId id="295" r:id="rId4"/>
    <p:sldId id="260" r:id="rId5"/>
    <p:sldId id="262" r:id="rId6"/>
    <p:sldId id="278" r:id="rId7"/>
    <p:sldId id="261" r:id="rId8"/>
    <p:sldId id="265" r:id="rId9"/>
    <p:sldId id="263" r:id="rId10"/>
    <p:sldId id="279" r:id="rId11"/>
    <p:sldId id="264" r:id="rId12"/>
    <p:sldId id="266" r:id="rId13"/>
    <p:sldId id="281" r:id="rId14"/>
    <p:sldId id="280" r:id="rId15"/>
    <p:sldId id="267" r:id="rId16"/>
    <p:sldId id="292" r:id="rId17"/>
    <p:sldId id="293" r:id="rId18"/>
    <p:sldId id="294" r:id="rId19"/>
    <p:sldId id="268" r:id="rId20"/>
    <p:sldId id="283" r:id="rId21"/>
    <p:sldId id="269" r:id="rId22"/>
    <p:sldId id="271" r:id="rId23"/>
    <p:sldId id="273" r:id="rId24"/>
    <p:sldId id="274" r:id="rId25"/>
    <p:sldId id="296" r:id="rId26"/>
    <p:sldId id="275" r:id="rId27"/>
    <p:sldId id="284" r:id="rId28"/>
  </p:sldIdLst>
  <p:sldSz cx="12192000" cy="6858000"/>
  <p:notesSz cx="7099300" cy="10234613"/>
  <p:defaultTextStyle>
    <a:defPPr>
      <a:defRPr lang="zh-H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706" autoAdjust="0"/>
    <p:restoredTop sz="94660"/>
  </p:normalViewPr>
  <p:slideViewPr>
    <p:cSldViewPr snapToGrid="0">
      <p:cViewPr varScale="1">
        <p:scale>
          <a:sx n="67" d="100"/>
          <a:sy n="67" d="100"/>
        </p:scale>
        <p:origin x="46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3508"/>
          </a:xfrm>
          <a:prstGeom prst="rect">
            <a:avLst/>
          </a:prstGeom>
        </p:spPr>
        <p:txBody>
          <a:bodyPr vert="horz" lIns="99038" tIns="49519" rIns="99038" bIns="49519" rtlCol="0"/>
          <a:lstStyle>
            <a:lvl1pPr algn="l">
              <a:defRPr sz="1300"/>
            </a:lvl1pPr>
          </a:lstStyle>
          <a:p>
            <a:endParaRPr lang="zh-HK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4021294" y="0"/>
            <a:ext cx="3076363" cy="513508"/>
          </a:xfrm>
          <a:prstGeom prst="rect">
            <a:avLst/>
          </a:prstGeom>
        </p:spPr>
        <p:txBody>
          <a:bodyPr vert="horz" lIns="99038" tIns="49519" rIns="99038" bIns="49519" rtlCol="0"/>
          <a:lstStyle>
            <a:lvl1pPr algn="r">
              <a:defRPr sz="1300"/>
            </a:lvl1pPr>
          </a:lstStyle>
          <a:p>
            <a:fld id="{3ACC605F-D904-4DFB-9740-FB517D9F6611}" type="datetimeFigureOut">
              <a:rPr lang="zh-HK" altLang="en-US" smtClean="0"/>
              <a:t>25/9/2019</a:t>
            </a:fld>
            <a:endParaRPr lang="zh-HK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9721107"/>
            <a:ext cx="3076363" cy="513506"/>
          </a:xfrm>
          <a:prstGeom prst="rect">
            <a:avLst/>
          </a:prstGeom>
        </p:spPr>
        <p:txBody>
          <a:bodyPr vert="horz" lIns="99038" tIns="49519" rIns="99038" bIns="49519" rtlCol="0" anchor="b"/>
          <a:lstStyle>
            <a:lvl1pPr algn="l">
              <a:defRPr sz="1300"/>
            </a:lvl1pPr>
          </a:lstStyle>
          <a:p>
            <a:endParaRPr lang="zh-HK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4021294" y="9721107"/>
            <a:ext cx="3076363" cy="513506"/>
          </a:xfrm>
          <a:prstGeom prst="rect">
            <a:avLst/>
          </a:prstGeom>
        </p:spPr>
        <p:txBody>
          <a:bodyPr vert="horz" lIns="99038" tIns="49519" rIns="99038" bIns="49519" rtlCol="0" anchor="b"/>
          <a:lstStyle>
            <a:lvl1pPr algn="r">
              <a:defRPr sz="1300"/>
            </a:lvl1pPr>
          </a:lstStyle>
          <a:p>
            <a:fld id="{878521B0-A59A-4901-861F-7C228F181257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94505320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5F7CA4BA-54DF-4042-A73B-9961F041BD53}" type="datetimeFigureOut">
              <a:rPr lang="zh-HK" altLang="en-US" smtClean="0"/>
              <a:t>25/9/2019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0BD74DD4-1A9C-4655-AA05-1B55BEF44E5A}" type="slidenum">
              <a:rPr lang="zh-HK" altLang="en-US" smtClean="0"/>
              <a:t>‹#›</a:t>
            </a:fld>
            <a:endParaRPr lang="zh-HK" altLang="en-US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7157264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7CA4BA-54DF-4042-A73B-9961F041BD53}" type="datetimeFigureOut">
              <a:rPr lang="zh-HK" altLang="en-US" smtClean="0"/>
              <a:t>25/9/2019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74DD4-1A9C-4655-AA05-1B55BEF44E5A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0978288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7CA4BA-54DF-4042-A73B-9961F041BD53}" type="datetimeFigureOut">
              <a:rPr lang="zh-HK" altLang="en-US" smtClean="0"/>
              <a:t>25/9/2019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74DD4-1A9C-4655-AA05-1B55BEF44E5A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5843053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7CA4BA-54DF-4042-A73B-9961F041BD53}" type="datetimeFigureOut">
              <a:rPr lang="zh-HK" altLang="en-US" smtClean="0"/>
              <a:t>25/9/2019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74DD4-1A9C-4655-AA05-1B55BEF44E5A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1126698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5F7CA4BA-54DF-4042-A73B-9961F041BD53}" type="datetimeFigureOut">
              <a:rPr lang="zh-HK" altLang="en-US" smtClean="0"/>
              <a:t>25/9/2019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0BD74DD4-1A9C-4655-AA05-1B55BEF44E5A}" type="slidenum">
              <a:rPr lang="zh-HK" altLang="en-US" smtClean="0"/>
              <a:t>‹#›</a:t>
            </a:fld>
            <a:endParaRPr lang="zh-HK" altLang="en-US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321384642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7CA4BA-54DF-4042-A73B-9961F041BD53}" type="datetimeFigureOut">
              <a:rPr lang="zh-HK" altLang="en-US" smtClean="0"/>
              <a:t>25/9/2019</a:t>
            </a:fld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74DD4-1A9C-4655-AA05-1B55BEF44E5A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00173442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7CA4BA-54DF-4042-A73B-9961F041BD53}" type="datetimeFigureOut">
              <a:rPr lang="zh-HK" altLang="en-US" smtClean="0"/>
              <a:t>25/9/2019</a:t>
            </a:fld>
            <a:endParaRPr lang="zh-HK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74DD4-1A9C-4655-AA05-1B55BEF44E5A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14533526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7CA4BA-54DF-4042-A73B-9961F041BD53}" type="datetimeFigureOut">
              <a:rPr lang="zh-HK" altLang="en-US" smtClean="0"/>
              <a:t>25/9/2019</a:t>
            </a:fld>
            <a:endParaRPr lang="zh-HK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74DD4-1A9C-4655-AA05-1B55BEF44E5A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6240186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7CA4BA-54DF-4042-A73B-9961F041BD53}" type="datetimeFigureOut">
              <a:rPr lang="zh-HK" altLang="en-US" smtClean="0"/>
              <a:t>25/9/2019</a:t>
            </a:fld>
            <a:endParaRPr lang="zh-HK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74DD4-1A9C-4655-AA05-1B55BEF44E5A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1228082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5F7CA4BA-54DF-4042-A73B-9961F041BD53}" type="datetimeFigureOut">
              <a:rPr lang="zh-HK" altLang="en-US" smtClean="0"/>
              <a:t>25/9/2019</a:t>
            </a:fld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0BD74DD4-1A9C-4655-AA05-1B55BEF44E5A}" type="slidenum">
              <a:rPr lang="zh-HK" altLang="en-US" smtClean="0"/>
              <a:t>‹#›</a:t>
            </a:fld>
            <a:endParaRPr lang="zh-HK" altLang="en-US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6592956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5F7CA4BA-54DF-4042-A73B-9961F041BD53}" type="datetimeFigureOut">
              <a:rPr lang="zh-HK" altLang="en-US" smtClean="0"/>
              <a:t>25/9/2019</a:t>
            </a:fld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0BD74DD4-1A9C-4655-AA05-1B55BEF44E5A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40274188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5F7CA4BA-54DF-4042-A73B-9961F041BD53}" type="datetimeFigureOut">
              <a:rPr lang="zh-HK" altLang="en-US" smtClean="0"/>
              <a:t>25/9/2019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0BD74DD4-1A9C-4655-AA05-1B55BEF44E5A}" type="slidenum">
              <a:rPr lang="zh-HK" altLang="en-US" smtClean="0"/>
              <a:t>‹#›</a:t>
            </a:fld>
            <a:endParaRPr lang="zh-HK" altLang="en-US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3275611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078521" y="347663"/>
            <a:ext cx="10318418" cy="4394988"/>
          </a:xfrm>
        </p:spPr>
        <p:txBody>
          <a:bodyPr/>
          <a:lstStyle/>
          <a:p>
            <a:r>
              <a:rPr lang="zh-TW" altLang="en-US" dirty="0">
                <a:latin typeface="方正魏碑" panose="03000509000000000000" pitchFamily="65" charset="-120"/>
                <a:ea typeface="方正魏碑" panose="03000509000000000000" pitchFamily="65" charset="-120"/>
              </a:rPr>
              <a:t>寧波公學</a:t>
            </a:r>
            <a:r>
              <a:rPr lang="en-US" altLang="zh-TW" dirty="0">
                <a:latin typeface="方正魏碑" panose="03000509000000000000" pitchFamily="65" charset="-120"/>
                <a:ea typeface="方正魏碑" panose="03000509000000000000" pitchFamily="65" charset="-120"/>
              </a:rPr>
              <a:t/>
            </a:r>
            <a:br>
              <a:rPr lang="en-US" altLang="zh-TW" dirty="0">
                <a:latin typeface="方正魏碑" panose="03000509000000000000" pitchFamily="65" charset="-120"/>
                <a:ea typeface="方正魏碑" panose="03000509000000000000" pitchFamily="65" charset="-120"/>
              </a:rPr>
            </a:br>
            <a:r>
              <a:rPr lang="en-US" altLang="zh-TW" sz="4400" dirty="0">
                <a:latin typeface="方正魏碑" panose="03000509000000000000" pitchFamily="65" charset="-120"/>
                <a:ea typeface="方正魏碑" panose="03000509000000000000" pitchFamily="65" charset="-120"/>
              </a:rPr>
              <a:t>2018-2019</a:t>
            </a:r>
            <a:r>
              <a:rPr lang="en-US" altLang="zh-TW" sz="6000" dirty="0">
                <a:latin typeface="方正魏碑" panose="03000509000000000000" pitchFamily="65" charset="-120"/>
                <a:ea typeface="方正魏碑" panose="03000509000000000000" pitchFamily="65" charset="-120"/>
              </a:rPr>
              <a:t/>
            </a:r>
            <a:br>
              <a:rPr lang="en-US" altLang="zh-TW" sz="6000" dirty="0">
                <a:latin typeface="方正魏碑" panose="03000509000000000000" pitchFamily="65" charset="-120"/>
                <a:ea typeface="方正魏碑" panose="03000509000000000000" pitchFamily="65" charset="-120"/>
              </a:rPr>
            </a:br>
            <a:r>
              <a:rPr lang="zh-TW" altLang="en-US" sz="6000" dirty="0">
                <a:latin typeface="方正魏碑" panose="03000509000000000000" pitchFamily="65" charset="-120"/>
                <a:ea typeface="方正魏碑" panose="03000509000000000000" pitchFamily="65" charset="-120"/>
              </a:rPr>
              <a:t>中三級中國語文科</a:t>
            </a:r>
            <a:endParaRPr lang="zh-HK" altLang="en-US" sz="6000" dirty="0">
              <a:latin typeface="方正魏碑" panose="03000509000000000000" pitchFamily="65" charset="-120"/>
              <a:ea typeface="方正魏碑" panose="03000509000000000000" pitchFamily="65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5749" y="4272204"/>
            <a:ext cx="9423961" cy="1528354"/>
          </a:xfrm>
        </p:spPr>
        <p:txBody>
          <a:bodyPr>
            <a:normAutofit fontScale="92500"/>
          </a:bodyPr>
          <a:lstStyle/>
          <a:p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記敘的方法和詳略</a:t>
            </a:r>
            <a:r>
              <a:rPr lang="en-US" altLang="zh-TW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——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記憶中的笑與淚</a:t>
            </a:r>
            <a:endParaRPr lang="en-US" altLang="zh-TW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沈復</a:t>
            </a:r>
            <a:r>
              <a:rPr lang="en-US" altLang="zh-TW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〈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閒情記趣</a:t>
            </a:r>
            <a:r>
              <a:rPr lang="en-US" altLang="zh-TW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〉</a:t>
            </a:r>
          </a:p>
          <a:p>
            <a:endParaRPr lang="zh-HK" altLang="en-US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4" name="Picture 16" descr="NPC_Logo_Colour_透明底_673x753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8888" y="347663"/>
            <a:ext cx="1509712" cy="1690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476989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359744" y="1102212"/>
            <a:ext cx="9820874" cy="364928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TW" sz="36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 </a:t>
            </a:r>
            <a:r>
              <a:rPr lang="zh-TW" altLang="zh-HK" sz="36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夏蚊成雷，私擬作群鶴舞空。心之所向，則或千或百果然鶴也。昂首觀之，項為之強。又留蚊於素帳中，徐噴以煙，使其沖煙飛鳴，作青雲白鶴觀，果如鶴唳雲端，怡然稱快。</a:t>
            </a:r>
          </a:p>
          <a:p>
            <a:pPr marL="0" indent="0">
              <a:buNone/>
            </a:pPr>
            <a:endParaRPr lang="zh-HK" altLang="en-US" sz="44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7595E302-6318-4BCC-AE96-986FD00D1FFB}"/>
              </a:ext>
            </a:extLst>
          </p:cNvPr>
          <p:cNvSpPr/>
          <p:nvPr/>
        </p:nvSpPr>
        <p:spPr>
          <a:xfrm>
            <a:off x="5241084" y="86549"/>
            <a:ext cx="1723550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TW" altLang="en-US" sz="6000" b="1" cap="none" spc="0" dirty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段二</a:t>
            </a:r>
          </a:p>
        </p:txBody>
      </p:sp>
    </p:spTree>
    <p:extLst>
      <p:ext uri="{BB962C8B-B14F-4D97-AF65-F5344CB8AC3E}">
        <p14:creationId xmlns:p14="http://schemas.microsoft.com/office/powerpoint/2010/main" val="32055521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800" dirty="0">
                <a:latin typeface="標楷體" panose="03000509000000000000" pitchFamily="65" charset="-120"/>
                <a:ea typeface="標楷體" panose="03000509000000000000" pitchFamily="65" charset="-120"/>
              </a:rPr>
              <a:t>一．夏夜戲蚊</a:t>
            </a:r>
            <a:r>
              <a:rPr lang="en-US" altLang="zh-TW" sz="48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48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HK" altLang="en-US" sz="4600" i="1" dirty="0">
                <a:latin typeface="標楷體" panose="03000509000000000000" pitchFamily="65" charset="-120"/>
                <a:ea typeface="標楷體" panose="03000509000000000000" pitchFamily="65" charset="-120"/>
              </a:rPr>
              <a:t>咬文嚼字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sz="28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昂首</a:t>
            </a:r>
            <a:r>
              <a:rPr lang="zh-TW" altLang="en-US" sz="28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觀</a:t>
            </a:r>
            <a:r>
              <a:rPr lang="zh-TW" altLang="en-US" sz="28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之，項為之強</a:t>
            </a:r>
            <a:endParaRPr lang="en-US" altLang="zh-TW" sz="28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zh-HK" sz="28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作青雲白鶴</a:t>
            </a:r>
            <a:r>
              <a:rPr lang="zh-TW" altLang="zh-HK" sz="28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觀</a:t>
            </a:r>
            <a:endParaRPr lang="en-US" altLang="zh-TW" sz="2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TW" sz="2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28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又留蚊於素帳中，</a:t>
            </a:r>
            <a:r>
              <a:rPr lang="zh-TW" altLang="en-US" sz="2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徐噴以煙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sz="2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TW" sz="2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TW" sz="2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HK" sz="2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4E5B113C-9FE3-489F-86B7-2D4331197217}"/>
              </a:ext>
            </a:extLst>
          </p:cNvPr>
          <p:cNvSpPr/>
          <p:nvPr/>
        </p:nvSpPr>
        <p:spPr>
          <a:xfrm>
            <a:off x="9860339" y="5490361"/>
            <a:ext cx="156966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TW" altLang="en-US" sz="5400" b="1" cap="none" spc="0" dirty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段二</a:t>
            </a:r>
          </a:p>
        </p:txBody>
      </p:sp>
    </p:spTree>
    <p:extLst>
      <p:ext uri="{BB962C8B-B14F-4D97-AF65-F5344CB8AC3E}">
        <p14:creationId xmlns:p14="http://schemas.microsoft.com/office/powerpoint/2010/main" val="423239773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8A6724C-B7E2-4D3B-B69E-8BA92C1B8E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1678" y="209901"/>
            <a:ext cx="10178322" cy="1492132"/>
          </a:xfrm>
        </p:spPr>
        <p:txBody>
          <a:bodyPr>
            <a:normAutofit/>
          </a:bodyPr>
          <a:lstStyle/>
          <a:p>
            <a:r>
              <a:rPr lang="zh-TW" altLang="en-US" sz="4800" dirty="0">
                <a:latin typeface="標楷體" panose="03000509000000000000" pitchFamily="65" charset="-120"/>
                <a:ea typeface="標楷體" panose="03000509000000000000" pitchFamily="65" charset="-120"/>
              </a:rPr>
              <a:t>一．夏夜戲蚊</a:t>
            </a:r>
            <a:r>
              <a:rPr lang="en-US" altLang="zh-TW" sz="48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48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600" i="1" dirty="0">
                <a:latin typeface="標楷體" panose="03000509000000000000" pitchFamily="65" charset="-120"/>
                <a:ea typeface="標楷體" panose="03000509000000000000" pitchFamily="65" charset="-120"/>
              </a:rPr>
              <a:t>動動腦筋</a:t>
            </a:r>
            <a:endParaRPr lang="zh-HK" altLang="en-US" sz="4600" i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A207FA2E-F21B-47F5-B2DE-C6BAF0EE55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10609" y="1986743"/>
            <a:ext cx="10178322" cy="3593591"/>
          </a:xfrm>
        </p:spPr>
        <p:txBody>
          <a:bodyPr>
            <a:normAutofit/>
          </a:bodyPr>
          <a:lstStyle/>
          <a:p>
            <a:r>
              <a:rPr lang="zh-TW" altLang="zh-HK" sz="32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蚊子怎樣有趣呢？</a:t>
            </a:r>
            <a:r>
              <a:rPr lang="en-US" altLang="zh-HK" sz="32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 </a:t>
            </a:r>
          </a:p>
          <a:p>
            <a:r>
              <a:rPr lang="zh-TW" altLang="en-US" sz="32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「夏夜戲蚊」帶給他甚麼趣味？</a:t>
            </a:r>
            <a:endParaRPr lang="en-US" altLang="zh-TW" sz="32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2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第二段寫童趣，作者從哪些感官描寫的？</a:t>
            </a:r>
            <a:endParaRPr lang="en-US" altLang="zh-TW" sz="32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TW" sz="32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32708988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143612" y="1195374"/>
            <a:ext cx="10178322" cy="359359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TW" sz="36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 </a:t>
            </a:r>
            <a:r>
              <a:rPr lang="zh-TW" altLang="zh-HK" sz="36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於土牆凹凸處，花台小草叢雜處，常蹲其身，使與台齊；定神細視，以叢草為林，以蟲蟻為獸，以土礫凸者為丘，凹者為壑，神遊其中，怡然自得。</a:t>
            </a:r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7595E302-6318-4BCC-AE96-986FD00D1FFB}"/>
              </a:ext>
            </a:extLst>
          </p:cNvPr>
          <p:cNvSpPr/>
          <p:nvPr/>
        </p:nvSpPr>
        <p:spPr>
          <a:xfrm>
            <a:off x="4897641" y="272044"/>
            <a:ext cx="156966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TW" altLang="en-US" sz="5400" b="1" cap="none" spc="0" dirty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  <a:effectLst/>
              </a:rPr>
              <a:t>段三</a:t>
            </a:r>
          </a:p>
        </p:txBody>
      </p:sp>
    </p:spTree>
    <p:extLst>
      <p:ext uri="{BB962C8B-B14F-4D97-AF65-F5344CB8AC3E}">
        <p14:creationId xmlns:p14="http://schemas.microsoft.com/office/powerpoint/2010/main" val="233836457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800" dirty="0">
                <a:latin typeface="標楷體" panose="03000509000000000000" pitchFamily="65" charset="-120"/>
                <a:ea typeface="標楷體" panose="03000509000000000000" pitchFamily="65" charset="-120"/>
              </a:rPr>
              <a:t>二．神遊土牆</a:t>
            </a:r>
            <a:r>
              <a:rPr lang="en-US" altLang="zh-TW" sz="48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48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HK" altLang="en-US" sz="4600" i="1" dirty="0">
                <a:latin typeface="標楷體" panose="03000509000000000000" pitchFamily="65" charset="-120"/>
                <a:ea typeface="標楷體" panose="03000509000000000000" pitchFamily="65" charset="-120"/>
              </a:rPr>
              <a:t>咬文嚼字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zh-HK" sz="32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常蹲其身，</a:t>
            </a:r>
            <a:r>
              <a:rPr lang="zh-TW" altLang="zh-HK" sz="32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使與台齊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TW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TW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HK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4E5B113C-9FE3-489F-86B7-2D4331197217}"/>
              </a:ext>
            </a:extLst>
          </p:cNvPr>
          <p:cNvSpPr/>
          <p:nvPr/>
        </p:nvSpPr>
        <p:spPr>
          <a:xfrm>
            <a:off x="9860339" y="5367746"/>
            <a:ext cx="156966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TW" altLang="en-US" sz="5400" b="1" cap="none" spc="0" dirty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段二</a:t>
            </a:r>
          </a:p>
        </p:txBody>
      </p:sp>
    </p:spTree>
    <p:extLst>
      <p:ext uri="{BB962C8B-B14F-4D97-AF65-F5344CB8AC3E}">
        <p14:creationId xmlns:p14="http://schemas.microsoft.com/office/powerpoint/2010/main" val="240610270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8FA78A1-1BBF-48EB-A25B-BED21D7CE2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sz="5400" dirty="0">
                <a:latin typeface="標楷體" panose="03000509000000000000" pitchFamily="65" charset="-120"/>
                <a:ea typeface="標楷體" panose="03000509000000000000" pitchFamily="65" charset="-120"/>
              </a:rPr>
              <a:t>二．神遊土牆</a:t>
            </a:r>
            <a:r>
              <a:rPr lang="en-US" altLang="zh-TW" sz="54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54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i="1" dirty="0">
                <a:latin typeface="標楷體" panose="03000509000000000000" pitchFamily="65" charset="-120"/>
                <a:ea typeface="標楷體" panose="03000509000000000000" pitchFamily="65" charset="-120"/>
              </a:rPr>
              <a:t>動動腦筋</a:t>
            </a:r>
            <a:endParaRPr lang="zh-HK" altLang="en-US" i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85B33A31-9EBE-4C7D-AD4B-F75D95CCEA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2286001"/>
            <a:ext cx="10584722" cy="3593591"/>
          </a:xfrm>
        </p:spPr>
        <p:txBody>
          <a:bodyPr>
            <a:normAutofit/>
          </a:bodyPr>
          <a:lstStyle/>
          <a:p>
            <a:r>
              <a:rPr lang="zh-TW" altLang="zh-HK" sz="32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以叢草為林，以蟲蟻為獸，以土礫凸者為丘，凹者為壑</a:t>
            </a:r>
            <a:endParaRPr lang="zh-HK" altLang="en-US" sz="32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9AC55E0C-6F36-429B-8722-52991938105D}"/>
              </a:ext>
            </a:extLst>
          </p:cNvPr>
          <p:cNvSpPr/>
          <p:nvPr/>
        </p:nvSpPr>
        <p:spPr>
          <a:xfrm>
            <a:off x="9860339" y="5367746"/>
            <a:ext cx="156966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TW" altLang="en-US" sz="5400" b="1" cap="none" spc="0" dirty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  <a:effectLst/>
              </a:rPr>
              <a:t>段三</a:t>
            </a:r>
          </a:p>
        </p:txBody>
      </p:sp>
    </p:spTree>
    <p:extLst>
      <p:ext uri="{BB962C8B-B14F-4D97-AF65-F5344CB8AC3E}">
        <p14:creationId xmlns:p14="http://schemas.microsoft.com/office/powerpoint/2010/main" val="118563343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圖片 1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05802" y="326073"/>
            <a:ext cx="6033600" cy="6033600"/>
          </a:xfrm>
          <a:prstGeom prst="rect">
            <a:avLst/>
          </a:prstGeom>
        </p:spPr>
      </p:pic>
      <p:sp>
        <p:nvSpPr>
          <p:cNvPr id="2" name="標題 1">
            <a:extLst>
              <a:ext uri="{FF2B5EF4-FFF2-40B4-BE49-F238E27FC236}">
                <a16:creationId xmlns:a16="http://schemas.microsoft.com/office/drawing/2014/main" id="{A8FA78A1-1BBF-48EB-A25B-BED21D7CE2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8922" y="556950"/>
            <a:ext cx="3424069" cy="939338"/>
          </a:xfrm>
        </p:spPr>
        <p:txBody>
          <a:bodyPr>
            <a:noAutofit/>
          </a:bodyPr>
          <a:lstStyle/>
          <a:p>
            <a:r>
              <a:rPr lang="en-US" altLang="zh-TW" sz="13800" dirty="0">
                <a:latin typeface="Calibri" panose="020F0502020204030204" pitchFamily="34" charset="0"/>
                <a:cs typeface="Calibri" panose="020F0502020204030204" pitchFamily="34" charset="0"/>
              </a:rPr>
              <a:t>3</a:t>
            </a:r>
            <a:br>
              <a:rPr lang="en-US" altLang="zh-TW" sz="138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altLang="zh-TW" sz="13800" dirty="0">
                <a:latin typeface="Calibri" panose="020F0502020204030204" pitchFamily="34" charset="0"/>
                <a:cs typeface="Calibri" panose="020F0502020204030204" pitchFamily="34" charset="0"/>
              </a:rPr>
              <a:t>6</a:t>
            </a:r>
            <a:br>
              <a:rPr lang="en-US" altLang="zh-TW" sz="138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altLang="zh-TW" sz="13800" dirty="0">
                <a:latin typeface="Calibri" panose="020F0502020204030204" pitchFamily="34" charset="0"/>
                <a:cs typeface="Calibri" panose="020F0502020204030204" pitchFamily="34" charset="0"/>
              </a:rPr>
              <a:t>0</a:t>
            </a:r>
            <a:endParaRPr lang="zh-HK" altLang="en-US" sz="13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" name="標題 1">
            <a:extLst>
              <a:ext uri="{FF2B5EF4-FFF2-40B4-BE49-F238E27FC236}">
                <a16:creationId xmlns:a16="http://schemas.microsoft.com/office/drawing/2014/main" id="{A8FA78A1-1BBF-48EB-A25B-BED21D7CE2B2}"/>
              </a:ext>
            </a:extLst>
          </p:cNvPr>
          <p:cNvSpPr txBox="1">
            <a:spLocks/>
          </p:cNvSpPr>
          <p:nvPr/>
        </p:nvSpPr>
        <p:spPr>
          <a:xfrm>
            <a:off x="9980543" y="4654351"/>
            <a:ext cx="1728130" cy="1704104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100" kern="1200" cap="all" spc="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HK" altLang="en-US" sz="11500" dirty="0">
                <a:solidFill>
                  <a:schemeClr val="tx2">
                    <a:lumMod val="75000"/>
                    <a:lumOff val="2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蚊</a:t>
            </a:r>
          </a:p>
        </p:txBody>
      </p:sp>
    </p:spTree>
    <p:extLst>
      <p:ext uri="{BB962C8B-B14F-4D97-AF65-F5344CB8AC3E}">
        <p14:creationId xmlns:p14="http://schemas.microsoft.com/office/powerpoint/2010/main" val="345147227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圖片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05802" y="326073"/>
            <a:ext cx="6032382" cy="6032382"/>
          </a:xfrm>
          <a:prstGeom prst="rect">
            <a:avLst/>
          </a:prstGeom>
        </p:spPr>
      </p:pic>
      <p:sp>
        <p:nvSpPr>
          <p:cNvPr id="2" name="標題 1">
            <a:extLst>
              <a:ext uri="{FF2B5EF4-FFF2-40B4-BE49-F238E27FC236}">
                <a16:creationId xmlns:a16="http://schemas.microsoft.com/office/drawing/2014/main" id="{A8FA78A1-1BBF-48EB-A25B-BED21D7CE2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80543" y="556950"/>
            <a:ext cx="3424069" cy="939338"/>
          </a:xfrm>
        </p:spPr>
        <p:txBody>
          <a:bodyPr>
            <a:noAutofit/>
          </a:bodyPr>
          <a:lstStyle/>
          <a:p>
            <a:r>
              <a:rPr lang="en-US" altLang="zh-TW" sz="13800" dirty="0">
                <a:latin typeface="Calibri" panose="020F0502020204030204" pitchFamily="34" charset="0"/>
                <a:cs typeface="Calibri" panose="020F0502020204030204" pitchFamily="34" charset="0"/>
              </a:rPr>
              <a:t>3</a:t>
            </a:r>
            <a:br>
              <a:rPr lang="en-US" altLang="zh-TW" sz="138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altLang="zh-TW" sz="13800" dirty="0">
                <a:latin typeface="Calibri" panose="020F0502020204030204" pitchFamily="34" charset="0"/>
                <a:cs typeface="Calibri" panose="020F0502020204030204" pitchFamily="34" charset="0"/>
              </a:rPr>
              <a:t>6</a:t>
            </a:r>
            <a:br>
              <a:rPr lang="en-US" altLang="zh-TW" sz="138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altLang="zh-TW" sz="13800" dirty="0">
                <a:latin typeface="Calibri" panose="020F0502020204030204" pitchFamily="34" charset="0"/>
                <a:cs typeface="Calibri" panose="020F0502020204030204" pitchFamily="34" charset="0"/>
              </a:rPr>
              <a:t>0</a:t>
            </a:r>
            <a:endParaRPr lang="zh-HK" altLang="en-US" sz="13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標題 1">
            <a:extLst>
              <a:ext uri="{FF2B5EF4-FFF2-40B4-BE49-F238E27FC236}">
                <a16:creationId xmlns:a16="http://schemas.microsoft.com/office/drawing/2014/main" id="{A8FA78A1-1BBF-48EB-A25B-BED21D7CE2B2}"/>
              </a:ext>
            </a:extLst>
          </p:cNvPr>
          <p:cNvSpPr txBox="1">
            <a:spLocks/>
          </p:cNvSpPr>
          <p:nvPr/>
        </p:nvSpPr>
        <p:spPr>
          <a:xfrm>
            <a:off x="1310864" y="4722231"/>
            <a:ext cx="1648467" cy="1636224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100" kern="1200" cap="all" spc="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HK" altLang="en-US" sz="11500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草</a:t>
            </a:r>
          </a:p>
        </p:txBody>
      </p:sp>
    </p:spTree>
    <p:extLst>
      <p:ext uri="{BB962C8B-B14F-4D97-AF65-F5344CB8AC3E}">
        <p14:creationId xmlns:p14="http://schemas.microsoft.com/office/powerpoint/2010/main" val="161393371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8FA78A1-1BBF-48EB-A25B-BED21D7CE2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8922" y="556950"/>
            <a:ext cx="3424069" cy="939338"/>
          </a:xfrm>
        </p:spPr>
        <p:txBody>
          <a:bodyPr>
            <a:noAutofit/>
          </a:bodyPr>
          <a:lstStyle/>
          <a:p>
            <a:r>
              <a:rPr lang="en-US" altLang="zh-TW" sz="13800" dirty="0">
                <a:latin typeface="Calibri" panose="020F0502020204030204" pitchFamily="34" charset="0"/>
                <a:cs typeface="Calibri" panose="020F0502020204030204" pitchFamily="34" charset="0"/>
              </a:rPr>
              <a:t>3</a:t>
            </a:r>
            <a:br>
              <a:rPr lang="en-US" altLang="zh-TW" sz="138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altLang="zh-TW" sz="13800" dirty="0">
                <a:latin typeface="Calibri" panose="020F0502020204030204" pitchFamily="34" charset="0"/>
                <a:cs typeface="Calibri" panose="020F0502020204030204" pitchFamily="34" charset="0"/>
              </a:rPr>
              <a:t>6</a:t>
            </a:r>
            <a:br>
              <a:rPr lang="en-US" altLang="zh-TW" sz="138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altLang="zh-TW" sz="13800" dirty="0">
                <a:latin typeface="Calibri" panose="020F0502020204030204" pitchFamily="34" charset="0"/>
                <a:cs typeface="Calibri" panose="020F0502020204030204" pitchFamily="34" charset="0"/>
              </a:rPr>
              <a:t>0</a:t>
            </a:r>
            <a:endParaRPr lang="zh-HK" altLang="en-US" sz="13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標題 1">
            <a:extLst>
              <a:ext uri="{FF2B5EF4-FFF2-40B4-BE49-F238E27FC236}">
                <a16:creationId xmlns:a16="http://schemas.microsoft.com/office/drawing/2014/main" id="{A8FA78A1-1BBF-48EB-A25B-BED21D7CE2B2}"/>
              </a:ext>
            </a:extLst>
          </p:cNvPr>
          <p:cNvSpPr txBox="1">
            <a:spLocks/>
          </p:cNvSpPr>
          <p:nvPr/>
        </p:nvSpPr>
        <p:spPr>
          <a:xfrm>
            <a:off x="10002947" y="4782986"/>
            <a:ext cx="1637995" cy="170826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100" kern="1200" cap="all" spc="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HK" altLang="en-US" sz="11500" dirty="0">
                <a:solidFill>
                  <a:schemeClr val="accent4">
                    <a:lumMod val="7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蟲</a:t>
            </a:r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0956" y="324986"/>
            <a:ext cx="6033600" cy="6033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675725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CACDD36-3C4F-4EF5-ADC1-DBE0F59034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800" dirty="0">
                <a:latin typeface="標楷體" panose="03000509000000000000" pitchFamily="65" charset="-120"/>
                <a:ea typeface="標楷體" panose="03000509000000000000" pitchFamily="65" charset="-120"/>
              </a:rPr>
              <a:t>三．草間觀蟲鬥 </a:t>
            </a:r>
            <a:br>
              <a:rPr lang="zh-TW" altLang="en-US" sz="48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HK" altLang="en-US" sz="4800" i="1" dirty="0">
                <a:latin typeface="標楷體" panose="03000509000000000000" pitchFamily="65" charset="-120"/>
                <a:ea typeface="標楷體" panose="03000509000000000000" pitchFamily="65" charset="-120"/>
              </a:rPr>
              <a:t>誦讀</a:t>
            </a:r>
            <a:r>
              <a:rPr lang="zh-TW" altLang="en-US" sz="4800" i="1" dirty="0">
                <a:latin typeface="標楷體" panose="03000509000000000000" pitchFamily="65" charset="-120"/>
                <a:ea typeface="標楷體" panose="03000509000000000000" pitchFamily="65" charset="-120"/>
              </a:rPr>
              <a:t>文</a:t>
            </a:r>
            <a:r>
              <a:rPr lang="zh-HK" altLang="en-US" sz="4800" i="1" dirty="0">
                <a:latin typeface="標楷體" panose="03000509000000000000" pitchFamily="65" charset="-120"/>
                <a:ea typeface="標楷體" panose="03000509000000000000" pitchFamily="65" charset="-120"/>
              </a:rPr>
              <a:t>句</a:t>
            </a:r>
            <a:r>
              <a:rPr lang="zh-TW" altLang="en-US" sz="4800" dirty="0">
                <a:latin typeface="標楷體" panose="03000509000000000000" pitchFamily="65" charset="-120"/>
                <a:ea typeface="標楷體" panose="03000509000000000000" pitchFamily="65" charset="-120"/>
              </a:rPr>
              <a:t>，聲入心通</a:t>
            </a:r>
            <a:endParaRPr lang="zh-HK" altLang="en-US" sz="4800" i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93A835C4-A0CE-41E5-99ED-327985F3FD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1874517"/>
            <a:ext cx="10178322" cy="3593591"/>
          </a:xfrm>
        </p:spPr>
        <p:txBody>
          <a:bodyPr>
            <a:normAutofit/>
          </a:bodyPr>
          <a:lstStyle/>
          <a:p>
            <a:r>
              <a:rPr lang="zh-TW" altLang="en-US" sz="28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見二蟲鬥草間，觀之正濃，忽有龐然大物拔山倒樹而來，蓋一癩蝦蟆也。</a:t>
            </a:r>
            <a:endParaRPr lang="en-US" altLang="zh-HK" sz="28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zh-HK" altLang="en-US" sz="28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0618CC7F-E758-4073-8328-E5150DE910DE}"/>
              </a:ext>
            </a:extLst>
          </p:cNvPr>
          <p:cNvSpPr/>
          <p:nvPr/>
        </p:nvSpPr>
        <p:spPr>
          <a:xfrm>
            <a:off x="10234411" y="5468108"/>
            <a:ext cx="156966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TW" altLang="en-US" sz="5400" b="1" cap="none" spc="0" dirty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段四</a:t>
            </a:r>
          </a:p>
        </p:txBody>
      </p:sp>
    </p:spTree>
    <p:extLst>
      <p:ext uri="{BB962C8B-B14F-4D97-AF65-F5344CB8AC3E}">
        <p14:creationId xmlns:p14="http://schemas.microsoft.com/office/powerpoint/2010/main" val="16769487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教學目標</a:t>
            </a:r>
            <a:endParaRPr lang="zh-HK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939338" y="1536667"/>
            <a:ext cx="6978534" cy="4351238"/>
          </a:xfrm>
        </p:spPr>
        <p:txBody>
          <a:bodyPr>
            <a:normAutofit/>
          </a:bodyPr>
          <a:lstStyle/>
          <a:p>
            <a:pPr algn="just"/>
            <a:r>
              <a:rPr lang="zh-TW" altLang="zh-HK" sz="28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培養閱讀文言文的能力</a:t>
            </a:r>
            <a:r>
              <a:rPr lang="en-US" altLang="zh-HK" sz="28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——</a:t>
            </a:r>
            <a:r>
              <a:rPr lang="zh-TW" altLang="zh-HK" sz="28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通過理解文章的主要內容，體味文中的</a:t>
            </a:r>
            <a:r>
              <a:rPr lang="zh-HK" altLang="zh-HK" sz="28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TW" altLang="zh-HK" sz="28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物外之趣</a:t>
            </a:r>
            <a:r>
              <a:rPr lang="zh-HK" altLang="zh-HK" sz="28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zh-TW" altLang="zh-HK" sz="28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；</a:t>
            </a:r>
            <a:endParaRPr lang="en-US" altLang="zh-TW" sz="28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just"/>
            <a:r>
              <a:rPr lang="zh-TW" altLang="en-US" sz="28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體會生動有趣的語言特點，品味童真童趣</a:t>
            </a:r>
            <a:endParaRPr lang="zh-HK" altLang="en-US" sz="28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421135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309868" y="1039092"/>
            <a:ext cx="10178322" cy="359359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TW" sz="32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 </a:t>
            </a:r>
            <a:r>
              <a:rPr lang="zh-TW" altLang="zh-HK" sz="32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一日</a:t>
            </a:r>
            <a:r>
              <a:rPr lang="zh-HK" altLang="zh-HK" sz="32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zh-HK" sz="32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見二蟲鬥草間，觀之正濃，忽有龐然大物拔山倒樹而來，蓋一癩蝦蟆也，舌一吐而二蟲盡為所吞。余年幼方出神，不覺呀然驚恐。神定，捉蝦蟆，鞭數十，驅之別院。</a:t>
            </a:r>
            <a:endParaRPr lang="zh-HK" altLang="en-US" sz="32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7595E302-6318-4BCC-AE96-986FD00D1FFB}"/>
              </a:ext>
            </a:extLst>
          </p:cNvPr>
          <p:cNvSpPr/>
          <p:nvPr/>
        </p:nvSpPr>
        <p:spPr>
          <a:xfrm>
            <a:off x="5022331" y="115762"/>
            <a:ext cx="156966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TW" altLang="en-US" sz="5400" b="1" cap="none" spc="0" dirty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段四</a:t>
            </a:r>
          </a:p>
        </p:txBody>
      </p:sp>
    </p:spTree>
    <p:extLst>
      <p:ext uri="{BB962C8B-B14F-4D97-AF65-F5344CB8AC3E}">
        <p14:creationId xmlns:p14="http://schemas.microsoft.com/office/powerpoint/2010/main" val="190482105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8CF4290-3124-43F3-9B1D-6424E6D07B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sz="5400" dirty="0">
                <a:latin typeface="標楷體" panose="03000509000000000000" pitchFamily="65" charset="-120"/>
                <a:ea typeface="標楷體" panose="03000509000000000000" pitchFamily="65" charset="-120"/>
              </a:rPr>
              <a:t>三．草間觀蟲鬥</a:t>
            </a:r>
            <a:r>
              <a:rPr lang="en-US" altLang="zh-TW" sz="54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54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HK" altLang="en-US" i="1" dirty="0">
                <a:latin typeface="標楷體" panose="03000509000000000000" pitchFamily="65" charset="-120"/>
                <a:ea typeface="標楷體" panose="03000509000000000000" pitchFamily="65" charset="-120"/>
              </a:rPr>
              <a:t>咬文嚼字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5A5560CD-70F8-4A33-8957-AF9B3B434B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52173" y="2011679"/>
            <a:ext cx="10178322" cy="3593591"/>
          </a:xfrm>
        </p:spPr>
        <p:txBody>
          <a:bodyPr>
            <a:normAutofit/>
          </a:bodyPr>
          <a:lstStyle/>
          <a:p>
            <a:r>
              <a:rPr lang="zh-TW" altLang="en-US" sz="32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舌一吐而二蟲盡為所吞。</a:t>
            </a:r>
            <a:endParaRPr lang="en-US" altLang="zh-HK" sz="3200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2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一隻癩蝦蟆出現了，作者怎樣做？</a:t>
            </a:r>
            <a:endParaRPr lang="en-US" altLang="zh-TW" sz="32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2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</a:t>
            </a:r>
            <a:r>
              <a:rPr lang="zh-TW" altLang="en-US" sz="32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請大家注意作者的動作。</a:t>
            </a:r>
            <a:endParaRPr lang="en-US" altLang="zh-TW" sz="32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2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捉蝦蟆，</a:t>
            </a:r>
            <a:r>
              <a:rPr lang="zh-TW" altLang="en-US" sz="32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鞭</a:t>
            </a:r>
            <a:r>
              <a:rPr lang="zh-TW" altLang="en-US" sz="32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數十，驅之別院。</a:t>
            </a:r>
          </a:p>
          <a:p>
            <a:endParaRPr lang="zh-HK" altLang="en-US" sz="3200" dirty="0">
              <a:solidFill>
                <a:schemeClr val="bg2">
                  <a:lumMod val="25000"/>
                </a:schemeClr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56073975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A72DCCE-9181-4F97-A39D-0177A15D7A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1678" y="191192"/>
            <a:ext cx="10178322" cy="1492132"/>
          </a:xfrm>
        </p:spPr>
        <p:txBody>
          <a:bodyPr/>
          <a:lstStyle/>
          <a:p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三．草間觀蟲鬥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600" i="1" dirty="0">
                <a:latin typeface="標楷體" panose="03000509000000000000" pitchFamily="65" charset="-120"/>
                <a:ea typeface="標楷體" panose="03000509000000000000" pitchFamily="65" charset="-120"/>
              </a:rPr>
              <a:t>動動腦筋</a:t>
            </a:r>
            <a:endParaRPr lang="zh-HK" altLang="en-US" sz="4600" i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3F59739B-CE11-4FE9-9BDA-90383CEFDF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1978430"/>
            <a:ext cx="10178322" cy="3593591"/>
          </a:xfrm>
        </p:spPr>
        <p:txBody>
          <a:bodyPr>
            <a:noAutofit/>
          </a:bodyPr>
          <a:lstStyle/>
          <a:p>
            <a:r>
              <a:rPr lang="zh-TW" altLang="en-US" sz="32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癩蛤蟆已捉在手，又打了幾十鞭子，想像一下，是什麼樣的鞭子</a:t>
            </a:r>
            <a:r>
              <a:rPr lang="en-US" altLang="zh-TW" sz="32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?</a:t>
            </a:r>
            <a:r>
              <a:rPr lang="zh-TW" altLang="en-US" sz="32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癩蛤蟆竟沒有死，為什麼</a:t>
            </a:r>
            <a:r>
              <a:rPr lang="en-US" altLang="zh-TW" sz="32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? </a:t>
            </a:r>
          </a:p>
          <a:p>
            <a:endParaRPr lang="en-US" altLang="zh-TW" sz="32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2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事實上，癩蛤蟆不能算是「龐然大物」，也不可能「拔山倒樹」，作者為什麼這樣寫？</a:t>
            </a:r>
            <a:endParaRPr lang="en-US" altLang="zh-TW" sz="32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TW" sz="32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2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第四段作為一個兒童故事，其童趣表現在什麼地方</a:t>
            </a:r>
            <a:r>
              <a:rPr lang="en-US" altLang="zh-TW" sz="32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? </a:t>
            </a:r>
            <a:endParaRPr lang="zh-HK" altLang="en-US" sz="32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29072003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30CBC6C-18B1-4975-AC6E-8A5C5800FF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1678" y="266007"/>
            <a:ext cx="10178322" cy="1492132"/>
          </a:xfrm>
        </p:spPr>
        <p:txBody>
          <a:bodyPr/>
          <a:lstStyle/>
          <a:p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物我之趣</a:t>
            </a:r>
            <a:endParaRPr lang="zh-HK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3A2BBBF2-3206-4C0D-8C9A-EDF4D351E7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1529543"/>
            <a:ext cx="10381522" cy="4189614"/>
          </a:xfrm>
        </p:spPr>
        <p:txBody>
          <a:bodyPr>
            <a:normAutofit/>
          </a:bodyPr>
          <a:lstStyle/>
          <a:p>
            <a:pPr marL="742950" indent="-742950">
              <a:buFont typeface="+mj-ea"/>
              <a:buAutoNum type="ea1ChtPeriod"/>
            </a:pPr>
            <a:r>
              <a:rPr lang="zh-TW" altLang="en-US" sz="28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夏夜戲蚊</a:t>
            </a:r>
            <a:endParaRPr lang="en-US" altLang="zh-TW" sz="28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742950" indent="-742950">
              <a:buFont typeface="+mj-ea"/>
              <a:buAutoNum type="ea1ChtPeriod"/>
            </a:pPr>
            <a:r>
              <a:rPr lang="zh-TW" altLang="en-US" sz="28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神遊土牆</a:t>
            </a:r>
            <a:endParaRPr lang="en-US" altLang="zh-TW" sz="28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742950" indent="-742950">
              <a:buFont typeface="+mj-ea"/>
              <a:buAutoNum type="ea1ChtPeriod"/>
            </a:pPr>
            <a:r>
              <a:rPr lang="zh-TW" altLang="en-US" sz="28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草間觀蟲鬥 </a:t>
            </a:r>
            <a:endParaRPr lang="zh-HK" altLang="en-US" sz="28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TW" sz="28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28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夏蚊、蟲蟻與癩蝦蟆</a:t>
            </a:r>
            <a:endParaRPr lang="en-US" altLang="zh-TW" sz="28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28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觀察與想像</a:t>
            </a:r>
            <a:endParaRPr lang="en-US" altLang="zh-TW" sz="28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28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虛實相應</a:t>
            </a:r>
            <a:endParaRPr lang="zh-HK" altLang="en-US" sz="28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2076747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276B825-A345-4312-8F50-B71159F6BB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理解積趣</a:t>
            </a:r>
            <a:endParaRPr lang="zh-HK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9211B062-303E-4997-B8D9-00C1857C3C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1295400"/>
            <a:ext cx="10406922" cy="556260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zh-TW" altLang="en-US" sz="28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義同字不同</a:t>
            </a:r>
            <a:endParaRPr lang="en-US" altLang="zh-TW" sz="28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28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察、觀、視、見； 唳、鳴； 素、白</a:t>
            </a:r>
            <a:endParaRPr lang="en-US" altLang="zh-TW" sz="28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HK" sz="28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28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一詞多義</a:t>
            </a:r>
            <a:endParaRPr lang="en-US" altLang="zh-HK" sz="28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28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觀：昂首</a:t>
            </a:r>
            <a:r>
              <a:rPr lang="zh-TW" altLang="en-US" sz="2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觀</a:t>
            </a:r>
            <a:r>
              <a:rPr lang="zh-TW" altLang="en-US" sz="28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之（看）；作青雲鶴</a:t>
            </a:r>
            <a:r>
              <a:rPr lang="zh-TW" altLang="en-US" sz="2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觀</a:t>
            </a:r>
            <a:r>
              <a:rPr lang="zh-TW" altLang="en-US" sz="28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（景象、景觀）</a:t>
            </a:r>
          </a:p>
          <a:p>
            <a:r>
              <a:rPr lang="zh-TW" altLang="en-US" sz="28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時：余憶童稚</a:t>
            </a:r>
            <a:r>
              <a:rPr lang="zh-TW" altLang="en-US" sz="2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時</a:t>
            </a:r>
            <a:r>
              <a:rPr lang="zh-TW" altLang="en-US" sz="28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（時候）； 故</a:t>
            </a:r>
            <a:r>
              <a:rPr lang="zh-TW" altLang="en-US" sz="2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時</a:t>
            </a:r>
            <a:r>
              <a:rPr lang="zh-TW" altLang="en-US" sz="28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有物外之趣（經常）</a:t>
            </a:r>
          </a:p>
          <a:p>
            <a:r>
              <a:rPr lang="zh-TW" altLang="en-US" sz="28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為：項</a:t>
            </a:r>
            <a:r>
              <a:rPr lang="zh-TW" altLang="en-US" sz="2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為</a:t>
            </a:r>
            <a:r>
              <a:rPr lang="zh-TW" altLang="en-US" sz="28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之強（因為）； 以叢草</a:t>
            </a:r>
            <a:r>
              <a:rPr lang="zh-TW" altLang="en-US" sz="2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為</a:t>
            </a:r>
            <a:r>
              <a:rPr lang="zh-TW" altLang="en-US" sz="28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林（當作）； 舌一吐而二蟲盡</a:t>
            </a:r>
            <a:r>
              <a:rPr lang="zh-TW" altLang="en-US" sz="2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為</a:t>
            </a:r>
            <a:r>
              <a:rPr lang="zh-TW" altLang="en-US" sz="28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所吞（被）</a:t>
            </a:r>
            <a:endParaRPr lang="en-US" altLang="zh-TW" sz="28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TW" sz="2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28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意義相對、相反</a:t>
            </a:r>
            <a:endParaRPr lang="en-US" altLang="zh-TW" sz="28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28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藐小微物、龐然大物</a:t>
            </a:r>
            <a:endParaRPr lang="en-US" altLang="zh-TW" sz="28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28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凸者為丘、凹者為壑</a:t>
            </a:r>
          </a:p>
          <a:p>
            <a:endParaRPr lang="en-US" altLang="zh-HK" sz="2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HK" altLang="en-US" sz="2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HK" altLang="en-US" sz="2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4878436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 idx="4294967295"/>
          </p:nvPr>
        </p:nvSpPr>
        <p:spPr>
          <a:xfrm>
            <a:off x="1481708" y="2032921"/>
            <a:ext cx="4133280" cy="1091090"/>
          </a:xfrm>
        </p:spPr>
        <p:txBody>
          <a:bodyPr>
            <a:normAutofit fontScale="90000"/>
          </a:bodyPr>
          <a:lstStyle/>
          <a:p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羅大佑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〈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童年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〉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endParaRPr lang="zh-HK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文字方塊 4"/>
          <p:cNvSpPr txBox="1"/>
          <p:nvPr/>
        </p:nvSpPr>
        <p:spPr>
          <a:xfrm>
            <a:off x="5891600" y="225415"/>
            <a:ext cx="5423267" cy="66325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7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池塘邊的榕樹上　知了在聲聲叫著夏天</a:t>
            </a:r>
          </a:p>
          <a:p>
            <a:r>
              <a:rPr lang="zh-TW" altLang="en-US" sz="17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操場邊的秋千上　只有蝴蝶停在上面</a:t>
            </a:r>
          </a:p>
          <a:p>
            <a:r>
              <a:rPr lang="zh-TW" altLang="en-US" sz="17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黑板上老師的粉筆　還在拚命嘰嘰喳喳寫個不停</a:t>
            </a:r>
          </a:p>
          <a:p>
            <a:r>
              <a:rPr lang="zh-TW" altLang="en-US" sz="17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等待著下課　等待著放學　等待遊戲的童年</a:t>
            </a:r>
          </a:p>
          <a:p>
            <a:endParaRPr lang="zh-TW" altLang="en-US" sz="17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17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福利社裡面什麼都有　就是口袋裡沒有半毛錢</a:t>
            </a:r>
          </a:p>
          <a:p>
            <a:r>
              <a:rPr lang="zh-TW" altLang="en-US" sz="17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諸葛四郎和魔鬼党　到底誰搶到那支寶劍</a:t>
            </a:r>
          </a:p>
          <a:p>
            <a:r>
              <a:rPr lang="zh-TW" altLang="en-US" sz="17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隔壁班的那個女孩　怎麼還沒經過我的窗前</a:t>
            </a:r>
          </a:p>
          <a:p>
            <a:r>
              <a:rPr lang="zh-TW" altLang="en-US" sz="17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嘴裡的零食　手裡的漫畫　心裡初戀的童年</a:t>
            </a:r>
          </a:p>
          <a:p>
            <a:endParaRPr lang="zh-TW" altLang="en-US" sz="17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17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總是要等到睡覺前　才知道功課只作了一點點</a:t>
            </a:r>
          </a:p>
          <a:p>
            <a:r>
              <a:rPr lang="zh-TW" altLang="en-US" sz="17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總是要等到考試以後　才知道該唸的書都沒有唸</a:t>
            </a:r>
          </a:p>
          <a:p>
            <a:r>
              <a:rPr lang="zh-TW" altLang="en-US" sz="17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一寸光陰一寸金　老師說過寸金難買寸光陰</a:t>
            </a:r>
          </a:p>
          <a:p>
            <a:r>
              <a:rPr lang="zh-TW" altLang="en-US" sz="17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一天又一天　一年又一年　迷迷糊糊的童年</a:t>
            </a:r>
          </a:p>
          <a:p>
            <a:endParaRPr lang="zh-TW" altLang="en-US" sz="17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17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沒有人知道為什麼　太陽總下到山的那一邊</a:t>
            </a:r>
          </a:p>
          <a:p>
            <a:r>
              <a:rPr lang="zh-TW" altLang="en-US" sz="17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沒有人能夠告訴我　山裡面有沒有住著神仙</a:t>
            </a:r>
          </a:p>
          <a:p>
            <a:r>
              <a:rPr lang="zh-TW" altLang="en-US" sz="17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多少的日子裡　總是一個人 面對著天空發呆</a:t>
            </a:r>
          </a:p>
          <a:p>
            <a:r>
              <a:rPr lang="zh-TW" altLang="en-US" sz="17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就這麼好奇　就這麼幻想　這麼孤單的童年</a:t>
            </a:r>
          </a:p>
          <a:p>
            <a:endParaRPr lang="zh-TW" altLang="en-US" sz="17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17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陽光下蜻蜓飛過來　一片片綠油油的稻田</a:t>
            </a:r>
          </a:p>
          <a:p>
            <a:r>
              <a:rPr lang="zh-TW" altLang="en-US" sz="17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水彩蠟筆和萬花筒　畫不出天邊那一條彩虹</a:t>
            </a:r>
          </a:p>
          <a:p>
            <a:r>
              <a:rPr lang="zh-TW" altLang="en-US" sz="17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什麼時候才能像高年級的同學有張成熟與長大的臉</a:t>
            </a:r>
          </a:p>
          <a:p>
            <a:r>
              <a:rPr lang="zh-TW" altLang="en-US" sz="17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盼望著假期　盼望著明天　盼望長大的童年</a:t>
            </a:r>
          </a:p>
          <a:p>
            <a:r>
              <a:rPr lang="zh-TW" altLang="en-US" sz="17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一天又一天　一年又一年　盼望長大的童年</a:t>
            </a:r>
          </a:p>
        </p:txBody>
      </p:sp>
    </p:spTree>
    <p:extLst>
      <p:ext uri="{BB962C8B-B14F-4D97-AF65-F5344CB8AC3E}">
        <p14:creationId xmlns:p14="http://schemas.microsoft.com/office/powerpoint/2010/main" val="1777107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4E13264-6636-4529-9889-1CD30D072D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總結</a:t>
            </a:r>
            <a:endParaRPr lang="zh-HK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550B24D3-E1B0-455B-9264-87049EB043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49287" y="1016754"/>
            <a:ext cx="8316392" cy="1270180"/>
          </a:xfrm>
        </p:spPr>
        <p:txBody>
          <a:bodyPr>
            <a:normAutofit/>
          </a:bodyPr>
          <a:lstStyle/>
          <a:p>
            <a:r>
              <a:rPr lang="zh-TW" altLang="en-US" sz="32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你認為怎樣做才算是一個有情趣的人？</a:t>
            </a:r>
            <a:endParaRPr lang="en-US" altLang="zh-TW" sz="32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2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上完這節課，我帶走了甚麼？</a:t>
            </a:r>
            <a:endParaRPr lang="en-US" altLang="zh-TW" sz="32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en-US" altLang="zh-HK" sz="32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zh-HK" altLang="en-US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82169604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4E13264-6636-4529-9889-1CD30D072D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1677" y="340822"/>
            <a:ext cx="10178322" cy="1492132"/>
          </a:xfrm>
        </p:spPr>
        <p:txBody>
          <a:bodyPr>
            <a:normAutofit/>
          </a:bodyPr>
          <a:lstStyle/>
          <a:p>
            <a:r>
              <a:rPr lang="zh-TW" altLang="en-US" sz="5400" dirty="0">
                <a:latin typeface="標楷體" panose="03000509000000000000" pitchFamily="65" charset="-120"/>
                <a:ea typeface="標楷體" panose="03000509000000000000" pitchFamily="65" charset="-120"/>
              </a:rPr>
              <a:t>延伸閱讀</a:t>
            </a:r>
            <a:endParaRPr lang="zh-HK" altLang="en-US" sz="54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550B24D3-E1B0-455B-9264-87049EB043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44305" y="1389893"/>
            <a:ext cx="8316392" cy="3593591"/>
          </a:xfrm>
        </p:spPr>
        <p:txBody>
          <a:bodyPr>
            <a:normAutofit/>
          </a:bodyPr>
          <a:lstStyle/>
          <a:p>
            <a:endParaRPr lang="en-US" altLang="zh-HK" sz="28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zh-HK" altLang="en-US" sz="2800" dirty="0"/>
          </a:p>
        </p:txBody>
      </p:sp>
    </p:spTree>
    <p:extLst>
      <p:ext uri="{BB962C8B-B14F-4D97-AF65-F5344CB8AC3E}">
        <p14:creationId xmlns:p14="http://schemas.microsoft.com/office/powerpoint/2010/main" val="31676115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251678" y="911023"/>
            <a:ext cx="10178322" cy="1492132"/>
          </a:xfrm>
        </p:spPr>
        <p:txBody>
          <a:bodyPr/>
          <a:lstStyle/>
          <a:p>
            <a:r>
              <a:rPr lang="en-US" altLang="zh-TW" b="1" dirty="0" smtClean="0"/>
              <a:t>〈</a:t>
            </a:r>
            <a:r>
              <a:rPr lang="zh-TW" altLang="en-US" b="1" dirty="0" smtClean="0"/>
              <a:t>三人行</a:t>
            </a:r>
            <a:r>
              <a:rPr lang="en-US" altLang="zh-TW" dirty="0" smtClean="0"/>
              <a:t>〉</a:t>
            </a:r>
            <a:endParaRPr lang="zh-HK" altLang="en-US" dirty="0"/>
          </a:p>
        </p:txBody>
      </p:sp>
      <p:pic>
        <p:nvPicPr>
          <p:cNvPr id="4" name="內容版面配置區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50950" y="2131487"/>
            <a:ext cx="10179050" cy="2874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45530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從文題入手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——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預測任務</a:t>
            </a:r>
            <a:r>
              <a:rPr lang="zh-HK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HK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zh-HK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251678" y="1874517"/>
            <a:ext cx="10178322" cy="3593591"/>
          </a:xfrm>
        </p:spPr>
        <p:txBody>
          <a:bodyPr/>
          <a:lstStyle/>
          <a:p>
            <a:pPr marL="0" indent="0">
              <a:buNone/>
            </a:pPr>
            <a:r>
              <a:rPr lang="en-US" altLang="zh-HK" sz="2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〈</a:t>
            </a:r>
            <a:r>
              <a:rPr lang="zh-HK" altLang="en-US" sz="2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閒情記趣</a:t>
            </a:r>
            <a:r>
              <a:rPr lang="en-US" altLang="zh-HK" sz="2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〉</a:t>
            </a:r>
          </a:p>
          <a:p>
            <a:r>
              <a:rPr lang="zh-TW" altLang="en-US" sz="28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從文題所見，課文重點是什麼？</a:t>
            </a:r>
            <a:endParaRPr lang="en-US" altLang="zh-TW" sz="28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28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文體是什麼？</a:t>
            </a:r>
            <a:endParaRPr lang="en-US" altLang="zh-TW" sz="28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HK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HK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1157552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HK" altLang="en-US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誦讀</a:t>
            </a:r>
            <a:r>
              <a:rPr lang="zh-TW" altLang="en-US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文</a:t>
            </a:r>
            <a:r>
              <a:rPr lang="zh-HK" altLang="en-US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句</a:t>
            </a:r>
            <a:r>
              <a:rPr lang="zh-TW" altLang="en-US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，聲入心通</a:t>
            </a:r>
            <a:endParaRPr lang="zh-HK" altLang="en-US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110361" y="1608510"/>
            <a:ext cx="10178322" cy="1109752"/>
          </a:xfrm>
        </p:spPr>
        <p:txBody>
          <a:bodyPr>
            <a:normAutofit/>
          </a:bodyPr>
          <a:lstStyle/>
          <a:p>
            <a:r>
              <a:rPr lang="zh-TW" altLang="en-US" sz="36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見藐小微物，必細察其紋理，故時有物外之趣。</a:t>
            </a:r>
            <a:endParaRPr lang="zh-HK" altLang="en-US" sz="36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7595E302-6318-4BCC-AE96-986FD00D1FFB}"/>
              </a:ext>
            </a:extLst>
          </p:cNvPr>
          <p:cNvSpPr/>
          <p:nvPr/>
        </p:nvSpPr>
        <p:spPr>
          <a:xfrm>
            <a:off x="9951778" y="5326182"/>
            <a:ext cx="156966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TW" altLang="en-US" sz="5400" b="1" cap="none" spc="0" dirty="0">
                <a:ln w="12700">
                  <a:solidFill>
                    <a:schemeClr val="accent5"/>
                  </a:solidFill>
                  <a:prstDash val="solid"/>
                </a:ln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段一</a:t>
            </a:r>
          </a:p>
        </p:txBody>
      </p:sp>
    </p:spTree>
    <p:extLst>
      <p:ext uri="{BB962C8B-B14F-4D97-AF65-F5344CB8AC3E}">
        <p14:creationId xmlns:p14="http://schemas.microsoft.com/office/powerpoint/2010/main" val="36700833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149550" y="1217203"/>
            <a:ext cx="10178322" cy="359359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zh-TW" sz="48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 </a:t>
            </a:r>
            <a:r>
              <a:rPr lang="zh-TW" altLang="zh-HK" sz="48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余憶童稚時，能張目對日，明察秋毫，見藐小微物，必細察其紋理，故時有物外之趣</a:t>
            </a:r>
            <a:r>
              <a:rPr lang="zh-HK" altLang="en-US" sz="48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7595E302-6318-4BCC-AE96-986FD00D1FFB}"/>
              </a:ext>
            </a:extLst>
          </p:cNvPr>
          <p:cNvSpPr/>
          <p:nvPr/>
        </p:nvSpPr>
        <p:spPr>
          <a:xfrm>
            <a:off x="5144180" y="233304"/>
            <a:ext cx="1723550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TW" altLang="en-US" sz="6000" b="1" cap="none" spc="0" dirty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段一</a:t>
            </a:r>
          </a:p>
        </p:txBody>
      </p:sp>
    </p:spTree>
    <p:extLst>
      <p:ext uri="{BB962C8B-B14F-4D97-AF65-F5344CB8AC3E}">
        <p14:creationId xmlns:p14="http://schemas.microsoft.com/office/powerpoint/2010/main" val="1765065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HK" altLang="en-US" sz="4800" dirty="0">
                <a:latin typeface="標楷體" panose="03000509000000000000" pitchFamily="65" charset="-120"/>
                <a:ea typeface="標楷體" panose="03000509000000000000" pitchFamily="65" charset="-120"/>
              </a:rPr>
              <a:t>咬文嚼字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368057" y="1571106"/>
            <a:ext cx="10178322" cy="3593591"/>
          </a:xfrm>
        </p:spPr>
        <p:txBody>
          <a:bodyPr>
            <a:normAutofit/>
          </a:bodyPr>
          <a:lstStyle/>
          <a:p>
            <a:r>
              <a:rPr lang="zh-TW" altLang="zh-HK" sz="48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余憶童稚</a:t>
            </a:r>
            <a:r>
              <a:rPr lang="zh-TW" altLang="zh-HK" sz="48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時</a:t>
            </a:r>
            <a:r>
              <a:rPr lang="zh-TW" altLang="en-US" sz="4800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sz="4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zh-HK" sz="48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故</a:t>
            </a:r>
            <a:r>
              <a:rPr lang="zh-TW" altLang="zh-HK" sz="48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時</a:t>
            </a:r>
            <a:r>
              <a:rPr lang="zh-TW" altLang="zh-HK" sz="48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有物外之趣</a:t>
            </a:r>
            <a:r>
              <a:rPr lang="zh-TW" altLang="en-US" sz="48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HK" sz="48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783670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CECB2F-AA1B-4E3E-9889-CB282E3560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動動腦筋</a:t>
            </a:r>
            <a:endParaRPr lang="zh-HK" altLang="en-US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01ABA3B4-CF37-4993-B10D-7CE8A72B17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50741" y="1623118"/>
            <a:ext cx="10178322" cy="203448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TW" altLang="en-US" sz="32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以下的句子是如何表現</a:t>
            </a:r>
            <a:r>
              <a:rPr lang="zh-TW" altLang="en-US" sz="3200" b="1" i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童真童趣</a:t>
            </a:r>
            <a:r>
              <a:rPr lang="zh-TW" altLang="en-US" sz="32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的？</a:t>
            </a:r>
          </a:p>
          <a:p>
            <a:pPr marL="0" indent="0">
              <a:buNone/>
            </a:pPr>
            <a:r>
              <a:rPr lang="zh-TW" altLang="en-US" sz="32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「余憶童稚時，能張目對日，明察秋毫</a:t>
            </a:r>
            <a:r>
              <a:rPr lang="en-US" altLang="zh-TW" sz="32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……</a:t>
            </a:r>
            <a:r>
              <a:rPr lang="zh-TW" altLang="en-US" sz="32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endParaRPr lang="en-US" altLang="zh-TW" sz="32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32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「能張目對日，明察秋毫」寫出小孩哪些特點？</a:t>
            </a:r>
            <a:endParaRPr lang="en-US" altLang="zh-TW" sz="32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TW" sz="32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HK" altLang="en-US" sz="32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7641495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2ABD865-4906-4387-B0A5-BDDA09522E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8551" y="315883"/>
            <a:ext cx="10178322" cy="1492132"/>
          </a:xfrm>
        </p:spPr>
        <p:txBody>
          <a:bodyPr>
            <a:normAutofit fontScale="90000"/>
          </a:bodyPr>
          <a:lstStyle/>
          <a:p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一．</a:t>
            </a:r>
            <a:r>
              <a:rPr lang="zh-HK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夏夜戲蚊</a:t>
            </a:r>
            <a:r>
              <a:rPr lang="en-US" altLang="zh-HK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HK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HK" altLang="en-US" i="1" dirty="0">
                <a:latin typeface="標楷體" panose="03000509000000000000" pitchFamily="65" charset="-120"/>
                <a:ea typeface="標楷體" panose="03000509000000000000" pitchFamily="65" charset="-120"/>
              </a:rPr>
              <a:t>誦讀</a:t>
            </a:r>
            <a:r>
              <a:rPr lang="zh-TW" altLang="en-US" i="1" dirty="0">
                <a:latin typeface="標楷體" panose="03000509000000000000" pitchFamily="65" charset="-120"/>
                <a:ea typeface="標楷體" panose="03000509000000000000" pitchFamily="65" charset="-120"/>
              </a:rPr>
              <a:t>文</a:t>
            </a:r>
            <a:r>
              <a:rPr lang="zh-HK" altLang="en-US" i="1" dirty="0">
                <a:latin typeface="標楷體" panose="03000509000000000000" pitchFamily="65" charset="-120"/>
                <a:ea typeface="標楷體" panose="03000509000000000000" pitchFamily="65" charset="-120"/>
              </a:rPr>
              <a:t>句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，聲入心通</a:t>
            </a:r>
            <a:r>
              <a:rPr lang="zh-HK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HK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zh-HK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13CA975A-A406-462D-B362-B10A5685A6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68551" y="1399447"/>
            <a:ext cx="10178322" cy="3593591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zh-TW" altLang="zh-HK" sz="36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zh-HK" sz="36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心之所向，則或千或百果然鶴也。</a:t>
            </a:r>
          </a:p>
          <a:p>
            <a:r>
              <a:rPr lang="zh-TW" altLang="zh-HK" sz="36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昂首觀之，項為之強。</a:t>
            </a:r>
          </a:p>
          <a:p>
            <a:r>
              <a:rPr lang="zh-TW" altLang="zh-HK" sz="36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使其沖煙飛鳴，作青雲白鶴觀</a:t>
            </a:r>
          </a:p>
          <a:p>
            <a:endParaRPr lang="zh-HK" altLang="en-US" sz="36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872626306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徽章</Template>
  <TotalTime>589</TotalTime>
  <Words>877</Words>
  <Application>Microsoft Office PowerPoint</Application>
  <PresentationFormat>寬螢幕</PresentationFormat>
  <Paragraphs>123</Paragraphs>
  <Slides>27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27</vt:i4>
      </vt:variant>
    </vt:vector>
  </HeadingPairs>
  <TitlesOfParts>
    <vt:vector size="36" baseType="lpstr">
      <vt:lpstr>方正魏碑</vt:lpstr>
      <vt:lpstr>微軟正黑體</vt:lpstr>
      <vt:lpstr>新細明體</vt:lpstr>
      <vt:lpstr>標楷體</vt:lpstr>
      <vt:lpstr>Arial</vt:lpstr>
      <vt:lpstr>Calibri</vt:lpstr>
      <vt:lpstr>Gill Sans MT</vt:lpstr>
      <vt:lpstr>Impact</vt:lpstr>
      <vt:lpstr>Badge</vt:lpstr>
      <vt:lpstr>寧波公學 2018-2019 中三級中國語文科</vt:lpstr>
      <vt:lpstr>教學目標</vt:lpstr>
      <vt:lpstr>〈三人行〉</vt:lpstr>
      <vt:lpstr>從文題入手——預測任務 </vt:lpstr>
      <vt:lpstr>誦讀文句，聲入心通</vt:lpstr>
      <vt:lpstr>PowerPoint 簡報</vt:lpstr>
      <vt:lpstr>咬文嚼字</vt:lpstr>
      <vt:lpstr>動動腦筋</vt:lpstr>
      <vt:lpstr>一．夏夜戲蚊 誦讀文句，聲入心通 </vt:lpstr>
      <vt:lpstr>PowerPoint 簡報</vt:lpstr>
      <vt:lpstr>一．夏夜戲蚊 咬文嚼字</vt:lpstr>
      <vt:lpstr>一．夏夜戲蚊 動動腦筋</vt:lpstr>
      <vt:lpstr>PowerPoint 簡報</vt:lpstr>
      <vt:lpstr>二．神遊土牆 咬文嚼字</vt:lpstr>
      <vt:lpstr>二．神遊土牆 動動腦筋</vt:lpstr>
      <vt:lpstr>3 6 0</vt:lpstr>
      <vt:lpstr>3 6 0</vt:lpstr>
      <vt:lpstr>3 6 0</vt:lpstr>
      <vt:lpstr>三．草間觀蟲鬥  誦讀文句，聲入心通</vt:lpstr>
      <vt:lpstr>PowerPoint 簡報</vt:lpstr>
      <vt:lpstr>三．草間觀蟲鬥 咬文嚼字</vt:lpstr>
      <vt:lpstr>三．草間觀蟲鬥 動動腦筋</vt:lpstr>
      <vt:lpstr>物我之趣</vt:lpstr>
      <vt:lpstr>理解積趣</vt:lpstr>
      <vt:lpstr>羅大佑〈童年〉 </vt:lpstr>
      <vt:lpstr>總結</vt:lpstr>
      <vt:lpstr>延伸閱讀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寧波公學 2018-2019中三級中文科</dc:title>
  <dc:creator>Yee Ling kl. KWOK</dc:creator>
  <cp:lastModifiedBy>CHEUK, Yat-hing</cp:lastModifiedBy>
  <cp:revision>147</cp:revision>
  <cp:lastPrinted>2018-11-22T02:01:57Z</cp:lastPrinted>
  <dcterms:created xsi:type="dcterms:W3CDTF">2018-11-14T07:38:26Z</dcterms:created>
  <dcterms:modified xsi:type="dcterms:W3CDTF">2019-09-25T08:21:48Z</dcterms:modified>
</cp:coreProperties>
</file>